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4029" r:id="rId1"/>
  </p:sldMasterIdLst>
  <p:notesMasterIdLst>
    <p:notesMasterId r:id="rId52"/>
  </p:notesMasterIdLst>
  <p:sldIdLst>
    <p:sldId id="256" r:id="rId2"/>
    <p:sldId id="385" r:id="rId3"/>
    <p:sldId id="318" r:id="rId4"/>
    <p:sldId id="356" r:id="rId5"/>
    <p:sldId id="321" r:id="rId6"/>
    <p:sldId id="322" r:id="rId7"/>
    <p:sldId id="323" r:id="rId8"/>
    <p:sldId id="326" r:id="rId9"/>
    <p:sldId id="343" r:id="rId10"/>
    <p:sldId id="325" r:id="rId11"/>
    <p:sldId id="355" r:id="rId12"/>
    <p:sldId id="344" r:id="rId13"/>
    <p:sldId id="327" r:id="rId14"/>
    <p:sldId id="328" r:id="rId15"/>
    <p:sldId id="329" r:id="rId16"/>
    <p:sldId id="345" r:id="rId17"/>
    <p:sldId id="346" r:id="rId18"/>
    <p:sldId id="339" r:id="rId19"/>
    <p:sldId id="351" r:id="rId20"/>
    <p:sldId id="330" r:id="rId21"/>
    <p:sldId id="340" r:id="rId22"/>
    <p:sldId id="357" r:id="rId23"/>
    <p:sldId id="331" r:id="rId24"/>
    <p:sldId id="370" r:id="rId25"/>
    <p:sldId id="358" r:id="rId26"/>
    <p:sldId id="359" r:id="rId27"/>
    <p:sldId id="360" r:id="rId28"/>
    <p:sldId id="361" r:id="rId29"/>
    <p:sldId id="383" r:id="rId30"/>
    <p:sldId id="384" r:id="rId31"/>
    <p:sldId id="362" r:id="rId32"/>
    <p:sldId id="363" r:id="rId33"/>
    <p:sldId id="364" r:id="rId34"/>
    <p:sldId id="365" r:id="rId35"/>
    <p:sldId id="366" r:id="rId36"/>
    <p:sldId id="379" r:id="rId37"/>
    <p:sldId id="367" r:id="rId38"/>
    <p:sldId id="380" r:id="rId39"/>
    <p:sldId id="368" r:id="rId40"/>
    <p:sldId id="381" r:id="rId41"/>
    <p:sldId id="369" r:id="rId42"/>
    <p:sldId id="382" r:id="rId43"/>
    <p:sldId id="341" r:id="rId44"/>
    <p:sldId id="371" r:id="rId45"/>
    <p:sldId id="372" r:id="rId46"/>
    <p:sldId id="378" r:id="rId47"/>
    <p:sldId id="373" r:id="rId48"/>
    <p:sldId id="374" r:id="rId49"/>
    <p:sldId id="377" r:id="rId50"/>
    <p:sldId id="375" r:id="rId51"/>
  </p:sldIdLst>
  <p:sldSz cx="9144000" cy="6858000" type="screen4x3"/>
  <p:notesSz cx="6858000" cy="9144000"/>
  <p:embeddedFontLst>
    <p:embeddedFont>
      <p:font typeface="Georgia" pitchFamily="18" charset="0"/>
      <p:regular r:id="rId53"/>
      <p:bold r:id="rId54"/>
      <p:italic r:id="rId55"/>
      <p:boldItalic r:id="rId56"/>
    </p:embeddedFont>
    <p:embeddedFont>
      <p:font typeface="Merriweather Sans" charset="0"/>
      <p:regular r:id="rId57"/>
      <p:bold r:id="rId58"/>
      <p:italic r:id="rId59"/>
      <p:boldItalic r:id="rId60"/>
    </p:embeddedFont>
    <p:embeddedFont>
      <p:font typeface="Trebuchet MS" pitchFamily="34" charset="0"/>
      <p:regular r:id="rId61"/>
      <p:bold r:id="rId62"/>
      <p:italic r:id="rId63"/>
      <p:boldItalic r:id="rId6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94" roundtripDataSignature="AMtx7mhkyMXCI8VRZmH4ZjZJ/WnZ2IO8A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B840449D-EE59-4817-915E-6E1AD8AF0CB5}">
  <a:tblStyle styleId="{B840449D-EE59-4817-915E-6E1AD8AF0CB5}" styleName="Table_0"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/>
          </a:solidFill>
        </a:fill>
      </a:tcStyle>
    </a:wholeTbl>
    <a:band1H>
      <a:tcTxStyle/>
      <a:tcStyle>
        <a:tcBdr/>
      </a:tcStyle>
    </a:band1H>
    <a:band2H>
      <a:tcTxStyle b="off" i="off"/>
      <a:tcStyle>
        <a:tcBdr/>
        <a:fill>
          <a:solidFill>
            <a:srgbClr val="E3E5E8"/>
          </a:solidFill>
        </a:fill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0076B9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3797C6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004C7F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601" autoAdjust="0"/>
  </p:normalViewPr>
  <p:slideViewPr>
    <p:cSldViewPr>
      <p:cViewPr>
        <p:scale>
          <a:sx n="90" d="100"/>
          <a:sy n="90" d="100"/>
        </p:scale>
        <p:origin x="-600" y="-3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font" Target="fonts/font3.fntdata"/><Relationship Id="rId63" Type="http://schemas.openxmlformats.org/officeDocument/2006/relationships/font" Target="fonts/font11.fntdata"/><Relationship Id="rId9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1.fntdata"/><Relationship Id="rId58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5.fntdata"/><Relationship Id="rId61" Type="http://schemas.openxmlformats.org/officeDocument/2006/relationships/font" Target="fonts/font9.fntdata"/><Relationship Id="rId9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60" Type="http://schemas.openxmlformats.org/officeDocument/2006/relationships/font" Target="fonts/font8.fntdata"/><Relationship Id="rId94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4.fntdata"/><Relationship Id="rId64" Type="http://schemas.openxmlformats.org/officeDocument/2006/relationships/font" Target="fonts/font12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98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7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2.fntdata"/><Relationship Id="rId62" Type="http://schemas.openxmlformats.org/officeDocument/2006/relationships/font" Target="fonts/font10.fntdata"/><Relationship Id="rId96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1878612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" name="Google Shape;778;p6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9" name="Google Shape;779;p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F466F-BDA4-4F18-9C7B-FF0A9A1B0E80}" type="datetime1">
              <a:rPr lang="en-US" smtClean="0"/>
              <a:pPr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>
              <a:solidFill>
                <a:srgbClr val="00000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B4290-6522-4139-852E-05BD9E7F0D2E}" type="datetime1">
              <a:rPr lang="en-US" smtClean="0"/>
              <a:pPr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>
              <a:solidFill>
                <a:srgbClr val="000000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955F9-81EA-47C5-8059-9E5C2B437C70}" type="datetime1">
              <a:rPr lang="en-US" smtClean="0"/>
              <a:pPr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>
              <a:solidFill>
                <a:srgbClr val="000000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 type="tx">
  <p:cSld name="标题幻灯片">
    <p:bg>
      <p:bgPr>
        <a:solidFill>
          <a:srgbClr val="F4F4F4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6"/>
          <p:cNvSpPr txBox="1">
            <a:spLocks noGrp="1"/>
          </p:cNvSpPr>
          <p:nvPr>
            <p:ph type="sldNum" idx="12"/>
          </p:nvPr>
        </p:nvSpPr>
        <p:spPr>
          <a:xfrm>
            <a:off x="6312016" y="5503577"/>
            <a:ext cx="241191" cy="246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300" tIns="34300" rIns="34300" bIns="343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AND_BODY">
  <p:cSld name="TITLE_AND_BODY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87"/>
          <p:cNvSpPr txBox="1">
            <a:spLocks noGrp="1"/>
          </p:cNvSpPr>
          <p:nvPr>
            <p:ph type="title"/>
          </p:nvPr>
        </p:nvSpPr>
        <p:spPr>
          <a:xfrm>
            <a:off x="311698" y="1302273"/>
            <a:ext cx="8520604" cy="572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87"/>
          <p:cNvSpPr txBox="1">
            <a:spLocks noGrp="1"/>
          </p:cNvSpPr>
          <p:nvPr>
            <p:ph type="body" idx="1"/>
          </p:nvPr>
        </p:nvSpPr>
        <p:spPr>
          <a:xfrm>
            <a:off x="311698" y="2009723"/>
            <a:ext cx="8520604" cy="3416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●"/>
              <a:defRPr/>
            </a:lvl1pPr>
            <a:lvl2pPr marL="914400" lvl="1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○"/>
              <a:defRPr/>
            </a:lvl2pPr>
            <a:lvl3pPr marL="1371600" lvl="2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●"/>
              <a:defRPr/>
            </a:lvl4pPr>
            <a:lvl5pPr marL="2286000" lvl="4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○"/>
              <a:defRPr/>
            </a:lvl5pPr>
            <a:lvl6pPr marL="2743200" lvl="5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●"/>
              <a:defRPr/>
            </a:lvl6pPr>
            <a:lvl7pPr marL="3200400" lvl="6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●"/>
              <a:defRPr/>
            </a:lvl8pPr>
            <a:lvl9pPr marL="4114800" lvl="8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14" name="Google Shape;14;p87"/>
          <p:cNvSpPr txBox="1">
            <a:spLocks noGrp="1"/>
          </p:cNvSpPr>
          <p:nvPr>
            <p:ph type="sldNum" idx="12"/>
          </p:nvPr>
        </p:nvSpPr>
        <p:spPr>
          <a:xfrm>
            <a:off x="8656106" y="5539438"/>
            <a:ext cx="365058" cy="355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None/>
              <a:defRPr sz="1200">
                <a:solidFill>
                  <a:srgbClr val="595959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None/>
              <a:defRPr sz="1200">
                <a:solidFill>
                  <a:srgbClr val="595959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None/>
              <a:defRPr sz="1200">
                <a:solidFill>
                  <a:srgbClr val="595959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None/>
              <a:defRPr sz="1200">
                <a:solidFill>
                  <a:srgbClr val="595959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None/>
              <a:defRPr sz="1200">
                <a:solidFill>
                  <a:srgbClr val="595959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None/>
              <a:defRPr sz="1200">
                <a:solidFill>
                  <a:srgbClr val="595959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None/>
              <a:defRPr sz="1200">
                <a:solidFill>
                  <a:srgbClr val="595959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None/>
              <a:defRPr sz="1200">
                <a:solidFill>
                  <a:srgbClr val="595959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None/>
              <a:defRPr sz="1200">
                <a:solidFill>
                  <a:srgbClr val="595959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607B-A47E-422C-9BEF-122CCDB7C526}" type="datetime1">
              <a:rPr lang="en-US" smtClean="0"/>
              <a:pPr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>
              <a:solidFill>
                <a:srgbClr val="000000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A7CB-BEE6-4F99-898E-913F06E8E125}" type="datetime1">
              <a:rPr lang="en-US" smtClean="0"/>
              <a:pPr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>
              <a:solidFill>
                <a:srgbClr val="00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E300C-6FC5-4FC3-AF1A-075E4F50620D}" type="datetime1">
              <a:rPr lang="en-US" smtClean="0"/>
              <a:pPr/>
              <a:t>9/28/2020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>
              <a:solidFill>
                <a:srgbClr val="000000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D295D-4A77-4DEB-B04C-9F4282A8BC04}" type="datetime1">
              <a:rPr lang="en-US" smtClean="0"/>
              <a:pPr/>
              <a:t>9/28/2020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>
              <a:solidFill>
                <a:srgbClr val="000000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8685-4D0C-42D5-8013-B5904CD1FCBC}" type="datetime1">
              <a:rPr lang="en-US" smtClean="0"/>
              <a:pPr/>
              <a:t>9/28/2020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>
              <a:solidFill>
                <a:srgbClr val="000000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226C0-9885-4BA9-BBFA-A52CBFEBB775}" type="datetime1">
              <a:rPr lang="en-US" smtClean="0"/>
              <a:pPr/>
              <a:t>9/28/2020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>
              <a:solidFill>
                <a:srgbClr val="000000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E1B38-C5EB-4D66-9137-0AFE9CDEDE8F}" type="datetime1">
              <a:rPr lang="en-US" smtClean="0"/>
              <a:pPr/>
              <a:t>9/28/2020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>
              <a:solidFill>
                <a:srgbClr val="000000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613C-1AD7-49D3-885D-F654C5CDBAA6}" type="datetime1">
              <a:rPr lang="en-US" smtClean="0"/>
              <a:pPr/>
              <a:t>9/28/2020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>
              <a:solidFill>
                <a:srgbClr val="000000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327B613C-1AD7-49D3-885D-F654C5CDBAA6}" type="datetime1">
              <a:rPr lang="en-US" smtClean="0"/>
              <a:pPr/>
              <a:t>9/28/2020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0" r:id="rId1"/>
    <p:sldLayoutId id="2147484031" r:id="rId2"/>
    <p:sldLayoutId id="2147484032" r:id="rId3"/>
    <p:sldLayoutId id="2147484033" r:id="rId4"/>
    <p:sldLayoutId id="2147484034" r:id="rId5"/>
    <p:sldLayoutId id="2147484035" r:id="rId6"/>
    <p:sldLayoutId id="2147484036" r:id="rId7"/>
    <p:sldLayoutId id="2147484037" r:id="rId8"/>
    <p:sldLayoutId id="2147484038" r:id="rId9"/>
    <p:sldLayoutId id="2147484039" r:id="rId10"/>
    <p:sldLayoutId id="2147484040" r:id="rId11"/>
    <p:sldLayoutId id="2147484041" r:id="rId12"/>
    <p:sldLayoutId id="2147484042" r:id="rId13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oogle Shape;25;p1"/>
          <p:cNvGrpSpPr/>
          <p:nvPr/>
        </p:nvGrpSpPr>
        <p:grpSpPr>
          <a:xfrm>
            <a:off x="0" y="21861"/>
            <a:ext cx="2345792" cy="6836139"/>
            <a:chOff x="0" y="-1"/>
            <a:chExt cx="2345790" cy="6836138"/>
          </a:xfrm>
        </p:grpSpPr>
        <p:sp>
          <p:nvSpPr>
            <p:cNvPr id="26" name="Google Shape;26;p1"/>
            <p:cNvSpPr/>
            <p:nvPr/>
          </p:nvSpPr>
          <p:spPr>
            <a:xfrm>
              <a:off x="0" y="-1"/>
              <a:ext cx="2343612" cy="6836138"/>
            </a:xfrm>
            <a:prstGeom prst="rect">
              <a:avLst/>
            </a:prstGeom>
            <a:solidFill>
              <a:srgbClr val="1F497D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Georgia"/>
                <a:buNone/>
              </a:pPr>
              <a:endParaRPr sz="1800" b="1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7" name="Google Shape;27;p1"/>
            <p:cNvSpPr txBox="1"/>
            <p:nvPr/>
          </p:nvSpPr>
          <p:spPr>
            <a:xfrm>
              <a:off x="182915" y="2702050"/>
              <a:ext cx="2162875" cy="14542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4300" tIns="34300" rIns="34300" bIns="343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Georgia"/>
                <a:buNone/>
              </a:pPr>
              <a:r>
                <a:rPr lang="en-US" sz="1800" b="1" i="0" u="none" strike="noStrike" cap="none" dirty="0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Al-</a:t>
              </a:r>
              <a:r>
                <a:rPr lang="en-US" sz="1800" b="1" i="0" u="none" strike="noStrike" cap="none" dirty="0" err="1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Farabi</a:t>
              </a:r>
              <a:r>
                <a:rPr lang="en-US" sz="1800" b="1" i="0" u="none" strike="noStrike" cap="none" dirty="0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 Kazakh National University</a:t>
              </a:r>
              <a:endParaRPr dirty="0"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Georgia"/>
                <a:buNone/>
              </a:pPr>
              <a:r>
                <a:rPr lang="en-US" sz="1800" b="1" i="0" u="none" strike="noStrike" cap="none" dirty="0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Higher School of Medicine</a:t>
              </a:r>
              <a:endParaRPr dirty="0"/>
            </a:p>
          </p:txBody>
        </p:sp>
      </p:grpSp>
      <p:cxnSp>
        <p:nvCxnSpPr>
          <p:cNvPr id="28" name="Google Shape;28;p1"/>
          <p:cNvCxnSpPr/>
          <p:nvPr/>
        </p:nvCxnSpPr>
        <p:spPr>
          <a:xfrm>
            <a:off x="-5" y="2456434"/>
            <a:ext cx="9153547" cy="1"/>
          </a:xfrm>
          <a:prstGeom prst="straightConnector1">
            <a:avLst/>
          </a:prstGeom>
          <a:noFill/>
          <a:ln w="9525" cap="flat" cmpd="sng">
            <a:solidFill>
              <a:srgbClr val="B7B7B7">
                <a:alpha val="49803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9" name="Google Shape;29;p1"/>
          <p:cNvSpPr txBox="1"/>
          <p:nvPr/>
        </p:nvSpPr>
        <p:spPr>
          <a:xfrm>
            <a:off x="2242745" y="1281574"/>
            <a:ext cx="6874896" cy="1661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Georgia"/>
              <a:buNone/>
            </a:pPr>
            <a:r>
              <a:rPr lang="en-US" sz="4400" b="1" i="0" u="none" strike="noStrike" cap="none" dirty="0" smtClean="0">
                <a:solidFill>
                  <a:srgbClr val="002060"/>
                </a:solidFill>
                <a:latin typeface="Georgia"/>
                <a:ea typeface="Georgia"/>
                <a:cs typeface="Georgia"/>
                <a:sym typeface="Georgia"/>
              </a:rPr>
              <a:t>The Endocrine system</a:t>
            </a:r>
          </a:p>
          <a:p>
            <a:pPr lvl="0" algn="ctr">
              <a:buClr>
                <a:srgbClr val="002060"/>
              </a:buClr>
              <a:buSzPts val="4400"/>
            </a:pPr>
            <a:r>
              <a:rPr lang="en-US" sz="3200" dirty="0">
                <a:solidFill>
                  <a:srgbClr val="002060"/>
                </a:solidFill>
              </a:rPr>
              <a:t>Steroids and Thyroid </a:t>
            </a:r>
            <a:r>
              <a:rPr lang="en-US" sz="3200" dirty="0" smtClean="0">
                <a:solidFill>
                  <a:srgbClr val="002060"/>
                </a:solidFill>
              </a:rPr>
              <a:t>Hormone</a:t>
            </a:r>
          </a:p>
          <a:p>
            <a:pPr lvl="0" algn="ctr">
              <a:buClr>
                <a:srgbClr val="002060"/>
              </a:buClr>
              <a:buSzPts val="4400"/>
            </a:pPr>
            <a:r>
              <a:rPr lang="en-US" sz="3200" dirty="0">
                <a:solidFill>
                  <a:srgbClr val="002060"/>
                </a:solidFill>
              </a:rPr>
              <a:t>Endocrine Disorders</a:t>
            </a:r>
            <a:endParaRPr sz="3200" b="1" i="0" u="none" strike="noStrike" cap="none" dirty="0">
              <a:solidFill>
                <a:srgbClr val="00206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0" name="Google Shape;30;p1" descr="image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3102" y="1215423"/>
            <a:ext cx="1227553" cy="10698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https://lh4.googleusercontent.com/Qh_jdIALH524CoLc9rRsTDO_g9aVzPRZENPsyee4jfq94CTURoiulahY0b8c8WCMhTS566X4=w1638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589240"/>
            <a:ext cx="2079529" cy="702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974378"/>
            <a:ext cx="3168352" cy="296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520604" cy="64807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Signal Amplification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764704"/>
            <a:ext cx="8712968" cy="5040560"/>
          </a:xfrm>
        </p:spPr>
        <p:txBody>
          <a:bodyPr>
            <a:normAutofit fontScale="92500" lnSpcReduction="20000"/>
          </a:bodyPr>
          <a:lstStyle/>
          <a:p>
            <a:pPr marL="114300" indent="0">
              <a:buNone/>
            </a:pPr>
            <a:r>
              <a:rPr lang="en-US" dirty="0"/>
              <a:t>Hormones are extraordinarily potent chemicals. </a:t>
            </a:r>
            <a:endParaRPr lang="en-US" dirty="0" smtClean="0"/>
          </a:p>
          <a:p>
            <a:pPr marL="114300" indent="0">
              <a:buNone/>
            </a:pPr>
            <a:r>
              <a:rPr lang="en-US" dirty="0" smtClean="0"/>
              <a:t>Through </a:t>
            </a:r>
            <a:r>
              <a:rPr lang="en-US" dirty="0"/>
              <a:t>a </a:t>
            </a:r>
            <a:r>
              <a:rPr lang="en-US" dirty="0" smtClean="0"/>
              <a:t>mechanism called </a:t>
            </a:r>
            <a:r>
              <a:rPr lang="en-US" b="1" dirty="0"/>
              <a:t>signal amplification </a:t>
            </a:r>
            <a:r>
              <a:rPr lang="en-US" dirty="0"/>
              <a:t>(or a </a:t>
            </a:r>
            <a:r>
              <a:rPr lang="en-US" b="1" dirty="0"/>
              <a:t>cascade effect</a:t>
            </a:r>
            <a:r>
              <a:rPr lang="en-US" dirty="0"/>
              <a:t>), </a:t>
            </a:r>
            <a:r>
              <a:rPr lang="en-US" dirty="0" smtClean="0"/>
              <a:t>one hormone </a:t>
            </a:r>
            <a:r>
              <a:rPr lang="en-US" dirty="0"/>
              <a:t>molecule triggers the synthesis of not just one </a:t>
            </a:r>
            <a:r>
              <a:rPr lang="en-US" dirty="0" smtClean="0"/>
              <a:t>enzyme molecule </a:t>
            </a:r>
            <a:r>
              <a:rPr lang="en-US" dirty="0"/>
              <a:t>but an enormous </a:t>
            </a:r>
            <a:r>
              <a:rPr lang="en-US" dirty="0" smtClean="0"/>
              <a:t>number. </a:t>
            </a:r>
          </a:p>
          <a:p>
            <a:pPr marL="114300" indent="0">
              <a:buNone/>
            </a:pPr>
            <a:r>
              <a:rPr lang="en-US" dirty="0" smtClean="0"/>
              <a:t>To </a:t>
            </a:r>
            <a:r>
              <a:rPr lang="en-US" dirty="0"/>
              <a:t>put it in a </a:t>
            </a:r>
            <a:r>
              <a:rPr lang="en-US" dirty="0" smtClean="0"/>
              <a:t>simplistic but </a:t>
            </a:r>
            <a:r>
              <a:rPr lang="en-US" dirty="0"/>
              <a:t>illustrative way, suppose 1 glucagon molecule </a:t>
            </a:r>
            <a:r>
              <a:rPr lang="en-US" dirty="0" smtClean="0"/>
              <a:t>triggered the </a:t>
            </a:r>
            <a:r>
              <a:rPr lang="en-US" dirty="0"/>
              <a:t>formation of 1,000 molecules of </a:t>
            </a:r>
            <a:r>
              <a:rPr lang="en-US" dirty="0" err="1"/>
              <a:t>cAMP</a:t>
            </a:r>
            <a:r>
              <a:rPr lang="en-US" dirty="0"/>
              <a:t>, </a:t>
            </a:r>
            <a:r>
              <a:rPr lang="en-US" dirty="0" err="1"/>
              <a:t>cAMP</a:t>
            </a:r>
            <a:r>
              <a:rPr lang="en-US" dirty="0"/>
              <a:t> activated </a:t>
            </a:r>
            <a:r>
              <a:rPr lang="en-US" dirty="0" smtClean="0"/>
              <a:t>a protein </a:t>
            </a:r>
            <a:r>
              <a:rPr lang="en-US" dirty="0"/>
              <a:t>kinase, each protein kinase activated 1,000 other </a:t>
            </a:r>
            <a:r>
              <a:rPr lang="en-US" dirty="0" smtClean="0"/>
              <a:t>enzyme molecules</a:t>
            </a:r>
            <a:r>
              <a:rPr lang="en-US" dirty="0"/>
              <a:t>, and each of those produced 1,000 molecules of a </a:t>
            </a:r>
            <a:r>
              <a:rPr lang="en-US" dirty="0" smtClean="0"/>
              <a:t>reaction product</a:t>
            </a:r>
            <a:r>
              <a:rPr lang="en-US" dirty="0"/>
              <a:t>. </a:t>
            </a:r>
            <a:endParaRPr lang="en-US" dirty="0" smtClean="0"/>
          </a:p>
          <a:p>
            <a:pPr marL="114300" indent="0">
              <a:buNone/>
            </a:pPr>
            <a:r>
              <a:rPr lang="en-US" dirty="0" smtClean="0"/>
              <a:t>These </a:t>
            </a:r>
            <a:r>
              <a:rPr lang="en-US" dirty="0"/>
              <a:t>are modest numbers as chemical reactions </a:t>
            </a:r>
            <a:r>
              <a:rPr lang="en-US" dirty="0" smtClean="0"/>
              <a:t>go, and </a:t>
            </a:r>
            <a:r>
              <a:rPr lang="en-US" dirty="0"/>
              <a:t>yet even at this low estimate, each glucagon molecule </a:t>
            </a:r>
            <a:r>
              <a:rPr lang="en-US" dirty="0" smtClean="0"/>
              <a:t>would trigger </a:t>
            </a:r>
            <a:r>
              <a:rPr lang="en-US" dirty="0"/>
              <a:t>the production of 1 billion molecules of reaction product.</a:t>
            </a:r>
          </a:p>
          <a:p>
            <a:pPr marL="114300" indent="0">
              <a:buNone/>
            </a:pPr>
            <a:r>
              <a:rPr lang="en-US" dirty="0"/>
              <a:t>Whatever the actual numbers may be, you can see how signal </a:t>
            </a:r>
            <a:r>
              <a:rPr lang="en-US" dirty="0" smtClean="0"/>
              <a:t>amplification enables </a:t>
            </a:r>
            <a:r>
              <a:rPr lang="en-US" dirty="0"/>
              <a:t>a very small stimulus to produce a very large</a:t>
            </a:r>
          </a:p>
          <a:p>
            <a:pPr marL="114300" indent="0">
              <a:buNone/>
            </a:pPr>
            <a:r>
              <a:rPr lang="en-US" dirty="0"/>
              <a:t>effect.</a:t>
            </a:r>
            <a:endParaRPr lang="en-US" dirty="0" smtClean="0"/>
          </a:p>
        </p:txBody>
      </p:sp>
      <p:grpSp>
        <p:nvGrpSpPr>
          <p:cNvPr id="4" name="Google Shape;785;p63"/>
          <p:cNvGrpSpPr/>
          <p:nvPr/>
        </p:nvGrpSpPr>
        <p:grpSpPr>
          <a:xfrm>
            <a:off x="-30224" y="6021288"/>
            <a:ext cx="9174223" cy="763481"/>
            <a:chOff x="-1" y="-2"/>
            <a:chExt cx="12248970" cy="755701"/>
          </a:xfrm>
        </p:grpSpPr>
        <p:sp>
          <p:nvSpPr>
            <p:cNvPr id="5" name="Google Shape;786;p63"/>
            <p:cNvSpPr/>
            <p:nvPr/>
          </p:nvSpPr>
          <p:spPr>
            <a:xfrm>
              <a:off x="2797115" y="18571"/>
              <a:ext cx="9451854" cy="684194"/>
            </a:xfrm>
            <a:prstGeom prst="rect">
              <a:avLst/>
            </a:prstGeom>
            <a:solidFill>
              <a:srgbClr val="1F497D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Trebuchet MS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6" name="Google Shape;787;p63"/>
            <p:cNvSpPr/>
            <p:nvPr/>
          </p:nvSpPr>
          <p:spPr>
            <a:xfrm>
              <a:off x="58514" y="16860"/>
              <a:ext cx="2922819" cy="738839"/>
            </a:xfrm>
            <a:prstGeom prst="rect">
              <a:avLst/>
            </a:prstGeom>
            <a:solidFill>
              <a:srgbClr val="C0504D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Trebuchet MS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pic>
          <p:nvPicPr>
            <p:cNvPr id="7" name="Google Shape;788;p63" descr="image1.png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-1" y="-2"/>
              <a:ext cx="704327" cy="61387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Google Shape;789;p63"/>
            <p:cNvSpPr txBox="1"/>
            <p:nvPr/>
          </p:nvSpPr>
          <p:spPr>
            <a:xfrm>
              <a:off x="680790" y="153865"/>
              <a:ext cx="2254326" cy="4648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spAutoFit/>
            </a:bodyPr>
            <a:lstStyle/>
            <a:p>
              <a:pPr marL="0" marR="0" lvl="0" indent="0" algn="ctr" rtl="0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Georgia"/>
                <a:buNone/>
              </a:pPr>
              <a:r>
                <a:rPr lang="en-US" sz="1000" b="0" i="0" u="none" strike="noStrike" cap="none" dirty="0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Al-</a:t>
              </a:r>
              <a:r>
                <a:rPr lang="en-US" sz="1000" b="0" i="0" u="none" strike="noStrike" cap="none" dirty="0" err="1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Farabi</a:t>
              </a:r>
              <a:r>
                <a:rPr lang="en-US" sz="1000" b="0" i="0" u="none" strike="noStrike" cap="none" dirty="0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 Kazakh National University</a:t>
              </a:r>
              <a:endParaRPr dirty="0"/>
            </a:p>
            <a:p>
              <a:pPr marL="0" marR="0" lvl="0" indent="0" algn="ctr" rtl="0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Georgia"/>
                <a:buNone/>
              </a:pPr>
              <a:r>
                <a:rPr lang="en-US" sz="1000" b="0" i="0" u="none" strike="noStrike" cap="none" dirty="0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Higher School of Medicine</a:t>
              </a: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384901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698" y="404665"/>
            <a:ext cx="8520604" cy="576063"/>
          </a:xfrm>
        </p:spPr>
        <p:txBody>
          <a:bodyPr>
            <a:normAutofit fontScale="90000"/>
          </a:bodyPr>
          <a:lstStyle/>
          <a:p>
            <a:r>
              <a:rPr lang="en-US" dirty="0"/>
              <a:t>Modulation of Target-Cell Sensitivity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1698" y="1124744"/>
            <a:ext cx="8520604" cy="430138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Target cells can adjust their sensitivity to a hormone by </a:t>
            </a:r>
            <a:r>
              <a:rPr lang="en-US" dirty="0" smtClean="0"/>
              <a:t>changing the </a:t>
            </a:r>
            <a:r>
              <a:rPr lang="en-US" dirty="0"/>
              <a:t>number of receptors for it. In </a:t>
            </a:r>
            <a:r>
              <a:rPr lang="en-US" b="1" dirty="0"/>
              <a:t>up-regulation, </a:t>
            </a:r>
            <a:r>
              <a:rPr lang="en-US" dirty="0"/>
              <a:t>a cell </a:t>
            </a:r>
            <a:r>
              <a:rPr lang="en-US" dirty="0" smtClean="0"/>
              <a:t>increases the </a:t>
            </a:r>
            <a:r>
              <a:rPr lang="en-US" dirty="0"/>
              <a:t>number of hormone receptors and becomes more </a:t>
            </a:r>
            <a:r>
              <a:rPr lang="en-US" dirty="0" smtClean="0"/>
              <a:t>sensitive to </a:t>
            </a:r>
            <a:r>
              <a:rPr lang="en-US" dirty="0"/>
              <a:t>the </a:t>
            </a:r>
            <a:r>
              <a:rPr lang="en-US" dirty="0" smtClean="0"/>
              <a:t>hormone. </a:t>
            </a:r>
          </a:p>
          <a:p>
            <a:r>
              <a:rPr lang="en-US" dirty="0" smtClean="0"/>
              <a:t>In </a:t>
            </a:r>
            <a:r>
              <a:rPr lang="en-US" dirty="0"/>
              <a:t>late pregnancy, for example, </a:t>
            </a:r>
            <a:r>
              <a:rPr lang="en-US" dirty="0" smtClean="0"/>
              <a:t>the uterus </a:t>
            </a:r>
            <a:r>
              <a:rPr lang="en-US" dirty="0"/>
              <a:t>produces oxytocin receptors, preparing itself for the </a:t>
            </a:r>
            <a:r>
              <a:rPr lang="en-US" dirty="0" smtClean="0"/>
              <a:t>surge of </a:t>
            </a:r>
            <a:r>
              <a:rPr lang="en-US" dirty="0"/>
              <a:t>oxytocin that will occur during childbirth.</a:t>
            </a:r>
          </a:p>
          <a:p>
            <a:r>
              <a:rPr lang="en-US" b="1" dirty="0"/>
              <a:t>Down-regulation </a:t>
            </a:r>
            <a:r>
              <a:rPr lang="en-US" dirty="0"/>
              <a:t>is the process in which a cell reduces </a:t>
            </a:r>
            <a:r>
              <a:rPr lang="en-US" dirty="0" smtClean="0"/>
              <a:t>its receptor </a:t>
            </a:r>
            <a:r>
              <a:rPr lang="en-US" dirty="0"/>
              <a:t>population and thus becomes less sensitive to a </a:t>
            </a:r>
            <a:r>
              <a:rPr lang="en-US" dirty="0" smtClean="0"/>
              <a:t>hormone.</a:t>
            </a:r>
            <a:endParaRPr lang="en-US" dirty="0"/>
          </a:p>
        </p:txBody>
      </p:sp>
      <p:grpSp>
        <p:nvGrpSpPr>
          <p:cNvPr id="4" name="Google Shape;785;p63"/>
          <p:cNvGrpSpPr/>
          <p:nvPr/>
        </p:nvGrpSpPr>
        <p:grpSpPr>
          <a:xfrm>
            <a:off x="-30224" y="6021288"/>
            <a:ext cx="9174223" cy="763481"/>
            <a:chOff x="-1" y="-2"/>
            <a:chExt cx="12248970" cy="755701"/>
          </a:xfrm>
        </p:grpSpPr>
        <p:sp>
          <p:nvSpPr>
            <p:cNvPr id="5" name="Google Shape;786;p63"/>
            <p:cNvSpPr/>
            <p:nvPr/>
          </p:nvSpPr>
          <p:spPr>
            <a:xfrm>
              <a:off x="2797115" y="18571"/>
              <a:ext cx="9451854" cy="684194"/>
            </a:xfrm>
            <a:prstGeom prst="rect">
              <a:avLst/>
            </a:prstGeom>
            <a:solidFill>
              <a:srgbClr val="1F497D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Trebuchet MS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6" name="Google Shape;787;p63"/>
            <p:cNvSpPr/>
            <p:nvPr/>
          </p:nvSpPr>
          <p:spPr>
            <a:xfrm>
              <a:off x="58514" y="16860"/>
              <a:ext cx="2922819" cy="738839"/>
            </a:xfrm>
            <a:prstGeom prst="rect">
              <a:avLst/>
            </a:prstGeom>
            <a:solidFill>
              <a:srgbClr val="C0504D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Trebuchet MS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pic>
          <p:nvPicPr>
            <p:cNvPr id="7" name="Google Shape;788;p63" descr="image1.png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-1" y="-2"/>
              <a:ext cx="704327" cy="61387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Google Shape;789;p63"/>
            <p:cNvSpPr txBox="1"/>
            <p:nvPr/>
          </p:nvSpPr>
          <p:spPr>
            <a:xfrm>
              <a:off x="680790" y="153865"/>
              <a:ext cx="2254326" cy="4648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spAutoFit/>
            </a:bodyPr>
            <a:lstStyle/>
            <a:p>
              <a:pPr marL="0" marR="0" lvl="0" indent="0" algn="ctr" rtl="0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Georgia"/>
                <a:buNone/>
              </a:pPr>
              <a:r>
                <a:rPr lang="en-US" sz="1000" b="0" i="0" u="none" strike="noStrike" cap="none" dirty="0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Al-</a:t>
              </a:r>
              <a:r>
                <a:rPr lang="en-US" sz="1000" b="0" i="0" u="none" strike="noStrike" cap="none" dirty="0" err="1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Farabi</a:t>
              </a:r>
              <a:r>
                <a:rPr lang="en-US" sz="1000" b="0" i="0" u="none" strike="noStrike" cap="none" dirty="0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 Kazakh National University</a:t>
              </a:r>
              <a:endParaRPr dirty="0"/>
            </a:p>
            <a:p>
              <a:pPr marL="0" marR="0" lvl="0" indent="0" algn="ctr" rtl="0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Georgia"/>
                <a:buNone/>
              </a:pPr>
              <a:r>
                <a:rPr lang="en-US" sz="1000" b="0" i="0" u="none" strike="noStrike" cap="none" dirty="0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Higher School of Medicine</a:t>
              </a: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672701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698" y="332657"/>
            <a:ext cx="8520604" cy="792087"/>
          </a:xfrm>
        </p:spPr>
        <p:txBody>
          <a:bodyPr>
            <a:normAutofit fontScale="90000"/>
          </a:bodyPr>
          <a:lstStyle/>
          <a:p>
            <a:r>
              <a:rPr lang="en-US" dirty="0"/>
              <a:t>Modulation of Target-Cell Sensitivity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1698" y="1268760"/>
            <a:ext cx="8520604" cy="4157367"/>
          </a:xfrm>
        </p:spPr>
        <p:txBody>
          <a:bodyPr/>
          <a:lstStyle/>
          <a:p>
            <a:endParaRPr lang="en-US"/>
          </a:p>
        </p:txBody>
      </p:sp>
      <p:pic>
        <p:nvPicPr>
          <p:cNvPr id="4098" name="Picture 2" descr="H:\General\SCAN-TRANSFER\Scan for duty doctors to be uploaded to PMO\Modulat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40768"/>
            <a:ext cx="7560840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oogle Shape;785;p63"/>
          <p:cNvGrpSpPr/>
          <p:nvPr/>
        </p:nvGrpSpPr>
        <p:grpSpPr>
          <a:xfrm>
            <a:off x="-30224" y="6021288"/>
            <a:ext cx="9174223" cy="763481"/>
            <a:chOff x="-1" y="-2"/>
            <a:chExt cx="12248970" cy="755701"/>
          </a:xfrm>
        </p:grpSpPr>
        <p:sp>
          <p:nvSpPr>
            <p:cNvPr id="6" name="Google Shape;786;p63"/>
            <p:cNvSpPr/>
            <p:nvPr/>
          </p:nvSpPr>
          <p:spPr>
            <a:xfrm>
              <a:off x="2797115" y="18571"/>
              <a:ext cx="9451854" cy="684194"/>
            </a:xfrm>
            <a:prstGeom prst="rect">
              <a:avLst/>
            </a:prstGeom>
            <a:solidFill>
              <a:srgbClr val="1F497D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Trebuchet MS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7" name="Google Shape;787;p63"/>
            <p:cNvSpPr/>
            <p:nvPr/>
          </p:nvSpPr>
          <p:spPr>
            <a:xfrm>
              <a:off x="58514" y="16860"/>
              <a:ext cx="2922819" cy="738839"/>
            </a:xfrm>
            <a:prstGeom prst="rect">
              <a:avLst/>
            </a:prstGeom>
            <a:solidFill>
              <a:srgbClr val="C0504D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Trebuchet MS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pic>
          <p:nvPicPr>
            <p:cNvPr id="8" name="Google Shape;788;p63" descr="image1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-1" y="-2"/>
              <a:ext cx="704327" cy="61387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" name="Google Shape;789;p63"/>
            <p:cNvSpPr txBox="1"/>
            <p:nvPr/>
          </p:nvSpPr>
          <p:spPr>
            <a:xfrm>
              <a:off x="680790" y="153865"/>
              <a:ext cx="2254326" cy="4648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spAutoFit/>
            </a:bodyPr>
            <a:lstStyle/>
            <a:p>
              <a:pPr marL="0" marR="0" lvl="0" indent="0" algn="ctr" rtl="0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Georgia"/>
                <a:buNone/>
              </a:pPr>
              <a:r>
                <a:rPr lang="en-US" sz="1000" b="0" i="0" u="none" strike="noStrike" cap="none" dirty="0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Al-</a:t>
              </a:r>
              <a:r>
                <a:rPr lang="en-US" sz="1000" b="0" i="0" u="none" strike="noStrike" cap="none" dirty="0" err="1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Farabi</a:t>
              </a:r>
              <a:r>
                <a:rPr lang="en-US" sz="1000" b="0" i="0" u="none" strike="noStrike" cap="none" dirty="0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 Kazakh National University</a:t>
              </a:r>
              <a:endParaRPr dirty="0"/>
            </a:p>
            <a:p>
              <a:pPr marL="0" marR="0" lvl="0" indent="0" algn="ctr" rtl="0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Georgia"/>
                <a:buNone/>
              </a:pPr>
              <a:r>
                <a:rPr lang="en-US" sz="1000" b="0" i="0" u="none" strike="noStrike" cap="none" dirty="0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Higher School of Medicine</a:t>
              </a: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140644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Modulation of Target-Cell Sensitivity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11698" y="2009722"/>
            <a:ext cx="8520604" cy="4083573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/>
              <a:t>Permissive effects, </a:t>
            </a:r>
            <a:r>
              <a:rPr lang="en-US" dirty="0"/>
              <a:t>in which one hormone enhances the </a:t>
            </a:r>
            <a:r>
              <a:rPr lang="en-US" dirty="0" smtClean="0"/>
              <a:t>target organ’s </a:t>
            </a:r>
            <a:r>
              <a:rPr lang="en-US" dirty="0"/>
              <a:t>response to a second hormone to come later. </a:t>
            </a:r>
            <a:r>
              <a:rPr lang="en-US" dirty="0" smtClean="0"/>
              <a:t>For example</a:t>
            </a:r>
            <a:r>
              <a:rPr lang="en-US" dirty="0"/>
              <a:t>, when estrogen from the ovaries enters the cells </a:t>
            </a:r>
            <a:r>
              <a:rPr lang="en-US" dirty="0" smtClean="0"/>
              <a:t>of the </a:t>
            </a:r>
            <a:r>
              <a:rPr lang="en-US" dirty="0"/>
              <a:t>uterine mucosa, it binds to its nuclear receptors and </a:t>
            </a:r>
            <a:r>
              <a:rPr lang="en-US" dirty="0" smtClean="0"/>
              <a:t>activates the </a:t>
            </a:r>
            <a:r>
              <a:rPr lang="en-US" dirty="0"/>
              <a:t>gene for a protein that functions as the </a:t>
            </a:r>
            <a:r>
              <a:rPr lang="en-US" dirty="0" smtClean="0"/>
              <a:t>progesterone receptor</a:t>
            </a:r>
            <a:r>
              <a:rPr lang="en-US" dirty="0"/>
              <a:t>.  </a:t>
            </a:r>
            <a:r>
              <a:rPr lang="en-US" dirty="0" smtClean="0"/>
              <a:t>The </a:t>
            </a:r>
            <a:r>
              <a:rPr lang="en-US" dirty="0"/>
              <a:t>uterine cells then up-regulate their </a:t>
            </a:r>
            <a:r>
              <a:rPr lang="en-US" dirty="0" smtClean="0"/>
              <a:t>nuclear progesterone </a:t>
            </a:r>
            <a:r>
              <a:rPr lang="en-US" dirty="0"/>
              <a:t>receptors</a:t>
            </a:r>
            <a:r>
              <a:rPr lang="en-US" dirty="0" smtClean="0"/>
              <a:t>.</a:t>
            </a:r>
          </a:p>
          <a:p>
            <a:r>
              <a:rPr lang="en-US" b="1" dirty="0"/>
              <a:t>Antagonistic effects, </a:t>
            </a:r>
            <a:r>
              <a:rPr lang="en-US" dirty="0"/>
              <a:t>in which one hormone opposes </a:t>
            </a:r>
            <a:r>
              <a:rPr lang="en-US" dirty="0" smtClean="0"/>
              <a:t>the action </a:t>
            </a:r>
            <a:r>
              <a:rPr lang="en-US" dirty="0"/>
              <a:t>of another. For example, insulin lowers blood </a:t>
            </a:r>
            <a:r>
              <a:rPr lang="en-US" dirty="0" smtClean="0"/>
              <a:t>glucose level </a:t>
            </a:r>
            <a:r>
              <a:rPr lang="en-US" dirty="0"/>
              <a:t>and glucagon raises </a:t>
            </a:r>
            <a:r>
              <a:rPr lang="en-US" dirty="0" smtClean="0"/>
              <a:t>it. During pregnancy, estrogen </a:t>
            </a:r>
            <a:r>
              <a:rPr lang="en-US" dirty="0"/>
              <a:t>from the placenta inhibits the mammary </a:t>
            </a:r>
            <a:r>
              <a:rPr lang="en-US" dirty="0" smtClean="0"/>
              <a:t>glands from </a:t>
            </a:r>
            <a:r>
              <a:rPr lang="en-US" dirty="0"/>
              <a:t>responding to prolactin; thus milk is not secreted </a:t>
            </a:r>
            <a:r>
              <a:rPr lang="en-US" dirty="0" smtClean="0"/>
              <a:t>until the </a:t>
            </a:r>
            <a:r>
              <a:rPr lang="en-US" dirty="0"/>
              <a:t>placenta is shed at </a:t>
            </a:r>
            <a:r>
              <a:rPr lang="en-US" dirty="0" smtClean="0"/>
              <a:t>birth.</a:t>
            </a:r>
            <a:endParaRPr lang="ru-RU" dirty="0"/>
          </a:p>
        </p:txBody>
      </p:sp>
      <p:grpSp>
        <p:nvGrpSpPr>
          <p:cNvPr id="4" name="Google Shape;785;p63"/>
          <p:cNvGrpSpPr/>
          <p:nvPr/>
        </p:nvGrpSpPr>
        <p:grpSpPr>
          <a:xfrm>
            <a:off x="-30224" y="6021288"/>
            <a:ext cx="9174223" cy="763481"/>
            <a:chOff x="-1" y="-2"/>
            <a:chExt cx="12248970" cy="755701"/>
          </a:xfrm>
        </p:grpSpPr>
        <p:sp>
          <p:nvSpPr>
            <p:cNvPr id="5" name="Google Shape;786;p63"/>
            <p:cNvSpPr/>
            <p:nvPr/>
          </p:nvSpPr>
          <p:spPr>
            <a:xfrm>
              <a:off x="2797115" y="18571"/>
              <a:ext cx="9451854" cy="684194"/>
            </a:xfrm>
            <a:prstGeom prst="rect">
              <a:avLst/>
            </a:prstGeom>
            <a:solidFill>
              <a:srgbClr val="1F497D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Trebuchet MS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6" name="Google Shape;787;p63"/>
            <p:cNvSpPr/>
            <p:nvPr/>
          </p:nvSpPr>
          <p:spPr>
            <a:xfrm>
              <a:off x="58514" y="16860"/>
              <a:ext cx="2922819" cy="738839"/>
            </a:xfrm>
            <a:prstGeom prst="rect">
              <a:avLst/>
            </a:prstGeom>
            <a:solidFill>
              <a:srgbClr val="C0504D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Trebuchet MS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pic>
          <p:nvPicPr>
            <p:cNvPr id="7" name="Google Shape;788;p63" descr="image1.png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-1" y="-2"/>
              <a:ext cx="704327" cy="61387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Google Shape;789;p63"/>
            <p:cNvSpPr txBox="1"/>
            <p:nvPr/>
          </p:nvSpPr>
          <p:spPr>
            <a:xfrm>
              <a:off x="680790" y="153865"/>
              <a:ext cx="2254326" cy="4648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spAutoFit/>
            </a:bodyPr>
            <a:lstStyle/>
            <a:p>
              <a:pPr marL="0" marR="0" lvl="0" indent="0" algn="ctr" rtl="0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Georgia"/>
                <a:buNone/>
              </a:pPr>
              <a:r>
                <a:rPr lang="en-US" sz="1000" b="0" i="0" u="none" strike="noStrike" cap="none" dirty="0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Al-</a:t>
              </a:r>
              <a:r>
                <a:rPr lang="en-US" sz="1000" b="0" i="0" u="none" strike="noStrike" cap="none" dirty="0" err="1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Farabi</a:t>
              </a:r>
              <a:r>
                <a:rPr lang="en-US" sz="1000" b="0" i="0" u="none" strike="noStrike" cap="none" dirty="0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 Kazakh National University</a:t>
              </a:r>
              <a:endParaRPr dirty="0"/>
            </a:p>
            <a:p>
              <a:pPr marL="0" marR="0" lvl="0" indent="0" algn="ctr" rtl="0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Georgia"/>
                <a:buNone/>
              </a:pPr>
              <a:r>
                <a:rPr lang="en-US" sz="1000" b="0" i="0" u="none" strike="noStrike" cap="none" dirty="0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Higher School of Medicine</a:t>
              </a: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3833740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520604" cy="57271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Hormone Clearance</a:t>
            </a:r>
            <a:endParaRPr lang="ru-RU" b="1" i="1" dirty="0">
              <a:latin typeface="Georgia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908720"/>
            <a:ext cx="8508774" cy="4517407"/>
          </a:xfrm>
        </p:spPr>
        <p:txBody>
          <a:bodyPr>
            <a:normAutofit/>
          </a:bodyPr>
          <a:lstStyle/>
          <a:p>
            <a:r>
              <a:rPr lang="en-US" dirty="0"/>
              <a:t>The rate of hormone removal is called the </a:t>
            </a:r>
            <a:r>
              <a:rPr lang="en-US" i="1" dirty="0"/>
              <a:t>metabolic </a:t>
            </a:r>
            <a:r>
              <a:rPr lang="en-US" i="1" dirty="0" smtClean="0"/>
              <a:t>clearance rate </a:t>
            </a:r>
            <a:r>
              <a:rPr lang="en-US" i="1" dirty="0"/>
              <a:t>(MCR), </a:t>
            </a:r>
            <a:r>
              <a:rPr lang="en-US" dirty="0"/>
              <a:t>and the length of time required to clear 50% </a:t>
            </a:r>
            <a:r>
              <a:rPr lang="en-US" dirty="0" smtClean="0"/>
              <a:t>of the </a:t>
            </a:r>
            <a:r>
              <a:rPr lang="en-US" dirty="0"/>
              <a:t>hormone from the blood is the </a:t>
            </a:r>
            <a:r>
              <a:rPr lang="en-US" i="1" dirty="0"/>
              <a:t>half-life. </a:t>
            </a:r>
            <a:endParaRPr lang="en-US" i="1" dirty="0" smtClean="0"/>
          </a:p>
          <a:p>
            <a:r>
              <a:rPr lang="en-US" dirty="0" smtClean="0"/>
              <a:t>The </a:t>
            </a:r>
            <a:r>
              <a:rPr lang="en-US" dirty="0"/>
              <a:t>faster the </a:t>
            </a:r>
            <a:r>
              <a:rPr lang="en-US" i="1" dirty="0"/>
              <a:t>metabolic clearance rate </a:t>
            </a:r>
            <a:r>
              <a:rPr lang="en-US" i="1" dirty="0" smtClean="0"/>
              <a:t> </a:t>
            </a:r>
            <a:r>
              <a:rPr lang="en-US" dirty="0" smtClean="0"/>
              <a:t>MCR, the </a:t>
            </a:r>
            <a:r>
              <a:rPr lang="en-US" dirty="0"/>
              <a:t>shorter is the half-life. Growth hormone, for example, uses </a:t>
            </a:r>
            <a:r>
              <a:rPr lang="en-US" dirty="0" smtClean="0"/>
              <a:t>no transport </a:t>
            </a:r>
            <a:r>
              <a:rPr lang="en-US" dirty="0"/>
              <a:t>protein and has a half-life of only 6 to 20 minutes. </a:t>
            </a:r>
            <a:r>
              <a:rPr lang="en-US" dirty="0" err="1" smtClean="0"/>
              <a:t>Thyroxine</a:t>
            </a:r>
            <a:r>
              <a:rPr lang="en-US" dirty="0" smtClean="0"/>
              <a:t>, by </a:t>
            </a:r>
            <a:r>
              <a:rPr lang="en-US" dirty="0"/>
              <a:t>contrast, is protected by transport proteins and </a:t>
            </a:r>
            <a:r>
              <a:rPr lang="en-US" dirty="0" smtClean="0"/>
              <a:t>maintains a </a:t>
            </a:r>
            <a:r>
              <a:rPr lang="en-US" dirty="0"/>
              <a:t>physiologically effective level in the blood for up to 2 weeks </a:t>
            </a:r>
            <a:r>
              <a:rPr lang="en-US" dirty="0" smtClean="0"/>
              <a:t>after its </a:t>
            </a:r>
            <a:r>
              <a:rPr lang="en-US" dirty="0"/>
              <a:t>secretion ceases.</a:t>
            </a:r>
            <a:endParaRPr lang="ru-RU" dirty="0"/>
          </a:p>
        </p:txBody>
      </p:sp>
      <p:grpSp>
        <p:nvGrpSpPr>
          <p:cNvPr id="4" name="Google Shape;785;p63"/>
          <p:cNvGrpSpPr/>
          <p:nvPr/>
        </p:nvGrpSpPr>
        <p:grpSpPr>
          <a:xfrm>
            <a:off x="-30224" y="6021288"/>
            <a:ext cx="9174223" cy="763481"/>
            <a:chOff x="-1" y="-2"/>
            <a:chExt cx="12248970" cy="755701"/>
          </a:xfrm>
        </p:grpSpPr>
        <p:sp>
          <p:nvSpPr>
            <p:cNvPr id="5" name="Google Shape;786;p63"/>
            <p:cNvSpPr/>
            <p:nvPr/>
          </p:nvSpPr>
          <p:spPr>
            <a:xfrm>
              <a:off x="2797115" y="18571"/>
              <a:ext cx="9451854" cy="684194"/>
            </a:xfrm>
            <a:prstGeom prst="rect">
              <a:avLst/>
            </a:prstGeom>
            <a:solidFill>
              <a:srgbClr val="1F497D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Trebuchet MS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6" name="Google Shape;787;p63"/>
            <p:cNvSpPr/>
            <p:nvPr/>
          </p:nvSpPr>
          <p:spPr>
            <a:xfrm>
              <a:off x="58514" y="16860"/>
              <a:ext cx="2922819" cy="738839"/>
            </a:xfrm>
            <a:prstGeom prst="rect">
              <a:avLst/>
            </a:prstGeom>
            <a:solidFill>
              <a:srgbClr val="C0504D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Trebuchet MS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pic>
          <p:nvPicPr>
            <p:cNvPr id="7" name="Google Shape;788;p63" descr="image1.png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-1" y="-2"/>
              <a:ext cx="704327" cy="61387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Google Shape;789;p63"/>
            <p:cNvSpPr txBox="1"/>
            <p:nvPr/>
          </p:nvSpPr>
          <p:spPr>
            <a:xfrm>
              <a:off x="680790" y="153865"/>
              <a:ext cx="2254326" cy="4648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spAutoFit/>
            </a:bodyPr>
            <a:lstStyle/>
            <a:p>
              <a:pPr marL="0" marR="0" lvl="0" indent="0" algn="ctr" rtl="0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Georgia"/>
                <a:buNone/>
              </a:pPr>
              <a:r>
                <a:rPr lang="en-US" sz="1000" b="0" i="0" u="none" strike="noStrike" cap="none" dirty="0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Al-</a:t>
              </a:r>
              <a:r>
                <a:rPr lang="en-US" sz="1000" b="0" i="0" u="none" strike="noStrike" cap="none" dirty="0" err="1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Farabi</a:t>
              </a:r>
              <a:r>
                <a:rPr lang="en-US" sz="1000" b="0" i="0" u="none" strike="noStrike" cap="none" dirty="0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 Kazakh National University</a:t>
              </a:r>
              <a:endParaRPr dirty="0"/>
            </a:p>
            <a:p>
              <a:pPr marL="0" marR="0" lvl="0" indent="0" algn="ctr" rtl="0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Georgia"/>
                <a:buNone/>
              </a:pPr>
              <a:r>
                <a:rPr lang="en-US" sz="1000" b="0" i="0" u="none" strike="noStrike" cap="none" dirty="0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Higher School of Medicine</a:t>
              </a: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3893310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1977" y="188640"/>
            <a:ext cx="8520604" cy="57271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Antagonistic Effects of Insulin and Glucagon on the Liver.</a:t>
            </a:r>
            <a:endParaRPr lang="ru-RU" b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912696"/>
            <a:ext cx="8520604" cy="5612648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endParaRPr lang="en-US" sz="2000" dirty="0" smtClean="0"/>
          </a:p>
          <a:p>
            <a:pPr marL="114300" indent="0">
              <a:buNone/>
            </a:pPr>
            <a:endParaRPr lang="en-US" sz="2000" dirty="0"/>
          </a:p>
          <a:p>
            <a:pPr marL="114300" indent="0">
              <a:buNone/>
            </a:pPr>
            <a:r>
              <a:rPr lang="en-US" sz="2000" dirty="0" smtClean="0"/>
              <a:t>Antagonistic </a:t>
            </a:r>
            <a:r>
              <a:rPr lang="en-US" sz="2000" dirty="0"/>
              <a:t>Effects of Insulin and Glucagon on the Liver. (a) </a:t>
            </a:r>
            <a:r>
              <a:rPr lang="en-US" sz="2000" dirty="0" smtClean="0"/>
              <a:t>Insulin promotes </a:t>
            </a:r>
            <a:r>
              <a:rPr lang="en-US" sz="2000" dirty="0"/>
              <a:t>the uptake of blood glucose by cells </a:t>
            </a:r>
            <a:r>
              <a:rPr lang="en-US" sz="2000" dirty="0" smtClean="0"/>
              <a:t>and its </a:t>
            </a:r>
            <a:r>
              <a:rPr lang="en-US" sz="2000" dirty="0"/>
              <a:t>polymerization to make glycogen, an energy-storage carbohydrate. In doing so, it lowers the blood sugar level. (b) Glucagon </a:t>
            </a:r>
            <a:r>
              <a:rPr lang="en-US" sz="2000" dirty="0" smtClean="0"/>
              <a:t>stimulates some </a:t>
            </a:r>
            <a:r>
              <a:rPr lang="en-US" sz="2000" dirty="0"/>
              <a:t>cells, especially in the liver, to break down glycogen and release glucose to the bloodstream, thereby raising blood sugar </a:t>
            </a:r>
            <a:r>
              <a:rPr lang="en-US" sz="2000" dirty="0" smtClean="0"/>
              <a:t>level. Glycogenesis </a:t>
            </a:r>
            <a:r>
              <a:rPr lang="en-US" sz="2000" dirty="0"/>
              <a:t>is the synthesis of glycogen; </a:t>
            </a:r>
            <a:r>
              <a:rPr lang="en-US" sz="2000" dirty="0" err="1"/>
              <a:t>glycogenolysis</a:t>
            </a:r>
            <a:r>
              <a:rPr lang="en-US" sz="2000" dirty="0"/>
              <a:t> is its hydrolysis (breakdown to glucose); and gluconeogenesis is the synthesis </a:t>
            </a:r>
            <a:r>
              <a:rPr lang="en-US" sz="2000" dirty="0" smtClean="0"/>
              <a:t>of glucose </a:t>
            </a:r>
            <a:r>
              <a:rPr lang="en-US" sz="2000" dirty="0"/>
              <a:t>from </a:t>
            </a:r>
            <a:r>
              <a:rPr lang="en-US" sz="2000" dirty="0" err="1"/>
              <a:t>noncarbohydrates</a:t>
            </a:r>
            <a:r>
              <a:rPr lang="en-US" sz="2000" dirty="0"/>
              <a:t>, especially fats and proteins.</a:t>
            </a:r>
            <a:endParaRPr lang="ru-RU" sz="2000" dirty="0"/>
          </a:p>
        </p:txBody>
      </p:sp>
      <p:grpSp>
        <p:nvGrpSpPr>
          <p:cNvPr id="4" name="Google Shape;785;p63"/>
          <p:cNvGrpSpPr/>
          <p:nvPr/>
        </p:nvGrpSpPr>
        <p:grpSpPr>
          <a:xfrm>
            <a:off x="-30224" y="6021288"/>
            <a:ext cx="9174223" cy="763481"/>
            <a:chOff x="-1" y="-2"/>
            <a:chExt cx="12248970" cy="755701"/>
          </a:xfrm>
        </p:grpSpPr>
        <p:sp>
          <p:nvSpPr>
            <p:cNvPr id="5" name="Google Shape;786;p63"/>
            <p:cNvSpPr/>
            <p:nvPr/>
          </p:nvSpPr>
          <p:spPr>
            <a:xfrm>
              <a:off x="2797115" y="18571"/>
              <a:ext cx="9451854" cy="684194"/>
            </a:xfrm>
            <a:prstGeom prst="rect">
              <a:avLst/>
            </a:prstGeom>
            <a:solidFill>
              <a:srgbClr val="1F497D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Trebuchet MS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6" name="Google Shape;787;p63"/>
            <p:cNvSpPr/>
            <p:nvPr/>
          </p:nvSpPr>
          <p:spPr>
            <a:xfrm>
              <a:off x="58514" y="16860"/>
              <a:ext cx="2922819" cy="738839"/>
            </a:xfrm>
            <a:prstGeom prst="rect">
              <a:avLst/>
            </a:prstGeom>
            <a:solidFill>
              <a:srgbClr val="C0504D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Trebuchet MS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pic>
          <p:nvPicPr>
            <p:cNvPr id="7" name="Google Shape;788;p63" descr="image1.png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-1" y="-2"/>
              <a:ext cx="704327" cy="61387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Google Shape;789;p63"/>
            <p:cNvSpPr txBox="1"/>
            <p:nvPr/>
          </p:nvSpPr>
          <p:spPr>
            <a:xfrm>
              <a:off x="680790" y="153865"/>
              <a:ext cx="2254326" cy="4648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spAutoFit/>
            </a:bodyPr>
            <a:lstStyle/>
            <a:p>
              <a:pPr marL="0" marR="0" lvl="0" indent="0" algn="ctr" rtl="0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Georgia"/>
                <a:buNone/>
              </a:pPr>
              <a:r>
                <a:rPr lang="en-US" sz="1000" b="0" i="0" u="none" strike="noStrike" cap="none" dirty="0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Al-</a:t>
              </a:r>
              <a:r>
                <a:rPr lang="en-US" sz="1000" b="0" i="0" u="none" strike="noStrike" cap="none" dirty="0" err="1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Farabi</a:t>
              </a:r>
              <a:r>
                <a:rPr lang="en-US" sz="1000" b="0" i="0" u="none" strike="noStrike" cap="none" dirty="0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 Kazakh National University</a:t>
              </a:r>
              <a:endParaRPr dirty="0"/>
            </a:p>
            <a:p>
              <a:pPr marL="0" marR="0" lvl="0" indent="0" algn="ctr" rtl="0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Georgia"/>
                <a:buNone/>
              </a:pPr>
              <a:r>
                <a:rPr lang="en-US" sz="1000" b="0" i="0" u="none" strike="noStrike" cap="none" dirty="0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Higher School of Medicine</a:t>
              </a: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095757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698" y="476673"/>
            <a:ext cx="8520604" cy="504055"/>
          </a:xfrm>
        </p:spPr>
        <p:txBody>
          <a:bodyPr>
            <a:normAutofit fontScale="90000"/>
          </a:bodyPr>
          <a:lstStyle/>
          <a:p>
            <a:r>
              <a:rPr lang="en-US" dirty="0"/>
              <a:t>Antagonistic Effects of Insulin and Glucagon on the Liver.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1698" y="1844824"/>
            <a:ext cx="8520604" cy="4104456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2" descr="H:\General\SCAN-TRANSFER\Scan for duty doctors to be uploaded to PMO\ANTOGONIST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44825"/>
            <a:ext cx="8092393" cy="3753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oogle Shape;785;p63"/>
          <p:cNvGrpSpPr/>
          <p:nvPr/>
        </p:nvGrpSpPr>
        <p:grpSpPr>
          <a:xfrm>
            <a:off x="-30224" y="6021288"/>
            <a:ext cx="9174223" cy="763481"/>
            <a:chOff x="-1" y="-2"/>
            <a:chExt cx="12248970" cy="755701"/>
          </a:xfrm>
        </p:grpSpPr>
        <p:sp>
          <p:nvSpPr>
            <p:cNvPr id="6" name="Google Shape;786;p63"/>
            <p:cNvSpPr/>
            <p:nvPr/>
          </p:nvSpPr>
          <p:spPr>
            <a:xfrm>
              <a:off x="2797115" y="18571"/>
              <a:ext cx="9451854" cy="684194"/>
            </a:xfrm>
            <a:prstGeom prst="rect">
              <a:avLst/>
            </a:prstGeom>
            <a:solidFill>
              <a:srgbClr val="1F497D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Trebuchet MS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7" name="Google Shape;787;p63"/>
            <p:cNvSpPr/>
            <p:nvPr/>
          </p:nvSpPr>
          <p:spPr>
            <a:xfrm>
              <a:off x="58514" y="16860"/>
              <a:ext cx="2922819" cy="738839"/>
            </a:xfrm>
            <a:prstGeom prst="rect">
              <a:avLst/>
            </a:prstGeom>
            <a:solidFill>
              <a:srgbClr val="C0504D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Trebuchet MS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pic>
          <p:nvPicPr>
            <p:cNvPr id="8" name="Google Shape;788;p63" descr="image1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-1" y="-2"/>
              <a:ext cx="704327" cy="61387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" name="Google Shape;789;p63"/>
            <p:cNvSpPr txBox="1"/>
            <p:nvPr/>
          </p:nvSpPr>
          <p:spPr>
            <a:xfrm>
              <a:off x="680790" y="153865"/>
              <a:ext cx="2254326" cy="4648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spAutoFit/>
            </a:bodyPr>
            <a:lstStyle/>
            <a:p>
              <a:pPr marL="0" marR="0" lvl="0" indent="0" algn="ctr" rtl="0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Georgia"/>
                <a:buNone/>
              </a:pPr>
              <a:r>
                <a:rPr lang="en-US" sz="1000" b="0" i="0" u="none" strike="noStrike" cap="none" dirty="0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Al-</a:t>
              </a:r>
              <a:r>
                <a:rPr lang="en-US" sz="1000" b="0" i="0" u="none" strike="noStrike" cap="none" dirty="0" err="1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Farabi</a:t>
              </a:r>
              <a:r>
                <a:rPr lang="en-US" sz="1000" b="0" i="0" u="none" strike="noStrike" cap="none" dirty="0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 Kazakh National University</a:t>
              </a:r>
              <a:endParaRPr dirty="0"/>
            </a:p>
            <a:p>
              <a:pPr marL="0" marR="0" lvl="0" indent="0" algn="ctr" rtl="0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Georgia"/>
                <a:buNone/>
              </a:pPr>
              <a:r>
                <a:rPr lang="en-US" sz="1000" b="0" i="0" u="none" strike="noStrike" cap="none" dirty="0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Higher School of Medicine</a:t>
              </a: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215489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698" y="692697"/>
            <a:ext cx="8520604" cy="432047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Questionnaires</a:t>
            </a:r>
            <a:r>
              <a:rPr lang="en-US" dirty="0"/>
              <a:t> 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1698" y="1412776"/>
            <a:ext cx="8520604" cy="4013351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en-US" sz="2000" dirty="0"/>
              <a:t>Answer the following questions to test your understanding of</a:t>
            </a:r>
          </a:p>
          <a:p>
            <a:pPr marL="114300" indent="0">
              <a:buNone/>
            </a:pPr>
            <a:r>
              <a:rPr lang="en-US" sz="2000" dirty="0"/>
              <a:t>the preceding section:</a:t>
            </a:r>
          </a:p>
          <a:p>
            <a:pPr marL="114300" indent="0">
              <a:buNone/>
            </a:pPr>
            <a:r>
              <a:rPr lang="en-US" sz="2000" b="1" dirty="0" smtClean="0"/>
              <a:t>1. </a:t>
            </a:r>
            <a:r>
              <a:rPr lang="en-US" sz="2000" dirty="0"/>
              <a:t>What are the three chemical classes of hormones? Name</a:t>
            </a:r>
          </a:p>
          <a:p>
            <a:pPr marL="114300" indent="0">
              <a:buNone/>
            </a:pPr>
            <a:r>
              <a:rPr lang="en-US" sz="2000" dirty="0"/>
              <a:t>at least one hormone in each class.</a:t>
            </a:r>
          </a:p>
          <a:p>
            <a:pPr marL="114300" indent="0">
              <a:buNone/>
            </a:pPr>
            <a:r>
              <a:rPr lang="en-US" sz="2000" b="1" dirty="0"/>
              <a:t>2</a:t>
            </a:r>
            <a:r>
              <a:rPr lang="en-US" sz="2000" b="1" dirty="0" smtClean="0"/>
              <a:t>. </a:t>
            </a:r>
            <a:r>
              <a:rPr lang="en-US" sz="2000" dirty="0"/>
              <a:t>Why do corticosteroids and thyroid hormones require</a:t>
            </a:r>
          </a:p>
          <a:p>
            <a:pPr marL="114300" indent="0">
              <a:buNone/>
            </a:pPr>
            <a:r>
              <a:rPr lang="en-US" sz="2000" dirty="0"/>
              <a:t>transport proteins to travel in the bloodstream?</a:t>
            </a:r>
          </a:p>
          <a:p>
            <a:pPr marL="114300" indent="0">
              <a:buNone/>
            </a:pPr>
            <a:r>
              <a:rPr lang="en-US" sz="2000" b="1" dirty="0"/>
              <a:t>3</a:t>
            </a:r>
            <a:r>
              <a:rPr lang="en-US" sz="2000" b="1" dirty="0" smtClean="0"/>
              <a:t>. </a:t>
            </a:r>
            <a:r>
              <a:rPr lang="en-US" sz="2000" dirty="0"/>
              <a:t>Explain how MIT, DIT, T3, and T4 relate to each other</a:t>
            </a:r>
          </a:p>
          <a:p>
            <a:pPr marL="114300" indent="0">
              <a:buNone/>
            </a:pPr>
            <a:r>
              <a:rPr lang="en-US" sz="2000" dirty="0"/>
              <a:t>structurally.</a:t>
            </a:r>
          </a:p>
          <a:p>
            <a:pPr marL="114300" indent="0">
              <a:buNone/>
            </a:pPr>
            <a:r>
              <a:rPr lang="en-US" sz="2000" b="1" dirty="0"/>
              <a:t>4</a:t>
            </a:r>
            <a:r>
              <a:rPr lang="en-US" sz="2000" b="1" dirty="0" smtClean="0"/>
              <a:t>. </a:t>
            </a:r>
            <a:r>
              <a:rPr lang="en-US" sz="2000" dirty="0"/>
              <a:t>Where are hormone receptors located in target cells?</a:t>
            </a:r>
          </a:p>
          <a:p>
            <a:pPr marL="114300" indent="0">
              <a:buNone/>
            </a:pPr>
            <a:r>
              <a:rPr lang="en-US" sz="2000" dirty="0"/>
              <a:t>Name one hormone that employs each receptor location.</a:t>
            </a:r>
          </a:p>
          <a:p>
            <a:pPr marL="114300" indent="0">
              <a:buNone/>
            </a:pPr>
            <a:r>
              <a:rPr lang="en-US" sz="2000" b="1" dirty="0"/>
              <a:t>5</a:t>
            </a:r>
            <a:r>
              <a:rPr lang="en-US" sz="2000" b="1" dirty="0" smtClean="0"/>
              <a:t>. </a:t>
            </a:r>
            <a:r>
              <a:rPr lang="en-US" sz="2000" dirty="0"/>
              <a:t>Explain how one hormone molecule can activate millions</a:t>
            </a:r>
          </a:p>
          <a:p>
            <a:pPr marL="114300" indent="0">
              <a:buNone/>
            </a:pPr>
            <a:r>
              <a:rPr lang="en-US" sz="2000" dirty="0"/>
              <a:t>of enzyme molecules.</a:t>
            </a:r>
          </a:p>
        </p:txBody>
      </p:sp>
      <p:grpSp>
        <p:nvGrpSpPr>
          <p:cNvPr id="4" name="Google Shape;785;p63"/>
          <p:cNvGrpSpPr/>
          <p:nvPr/>
        </p:nvGrpSpPr>
        <p:grpSpPr>
          <a:xfrm>
            <a:off x="-33597" y="6163060"/>
            <a:ext cx="9174223" cy="763481"/>
            <a:chOff x="-1" y="-2"/>
            <a:chExt cx="12248970" cy="755701"/>
          </a:xfrm>
        </p:grpSpPr>
        <p:sp>
          <p:nvSpPr>
            <p:cNvPr id="5" name="Google Shape;786;p63"/>
            <p:cNvSpPr/>
            <p:nvPr/>
          </p:nvSpPr>
          <p:spPr>
            <a:xfrm>
              <a:off x="2797116" y="18571"/>
              <a:ext cx="9451853" cy="684194"/>
            </a:xfrm>
            <a:prstGeom prst="rect">
              <a:avLst/>
            </a:prstGeom>
            <a:solidFill>
              <a:srgbClr val="1F497D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Trebuchet MS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6" name="Google Shape;787;p63"/>
            <p:cNvSpPr/>
            <p:nvPr/>
          </p:nvSpPr>
          <p:spPr>
            <a:xfrm>
              <a:off x="58514" y="16860"/>
              <a:ext cx="2922819" cy="738839"/>
            </a:xfrm>
            <a:prstGeom prst="rect">
              <a:avLst/>
            </a:prstGeom>
            <a:solidFill>
              <a:srgbClr val="C0504D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Trebuchet MS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pic>
          <p:nvPicPr>
            <p:cNvPr id="7" name="Google Shape;788;p63" descr="image1.png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-1" y="-2"/>
              <a:ext cx="704327" cy="61387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Google Shape;789;p63"/>
            <p:cNvSpPr txBox="1"/>
            <p:nvPr/>
          </p:nvSpPr>
          <p:spPr>
            <a:xfrm>
              <a:off x="680790" y="153865"/>
              <a:ext cx="2254326" cy="4648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spAutoFit/>
            </a:bodyPr>
            <a:lstStyle/>
            <a:p>
              <a:pPr marL="0" marR="0" lvl="0" indent="0" algn="ctr" rtl="0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Georgia"/>
                <a:buNone/>
              </a:pPr>
              <a:r>
                <a:rPr lang="en-US" sz="1000" b="0" i="0" u="none" strike="noStrike" cap="none" dirty="0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Al-</a:t>
              </a:r>
              <a:r>
                <a:rPr lang="en-US" sz="1000" b="0" i="0" u="none" strike="noStrike" cap="none" dirty="0" err="1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Farabi</a:t>
              </a:r>
              <a:r>
                <a:rPr lang="en-US" sz="1000" b="0" i="0" u="none" strike="noStrike" cap="none" dirty="0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 Kazakh National University</a:t>
              </a:r>
              <a:endParaRPr dirty="0"/>
            </a:p>
            <a:p>
              <a:pPr marL="0" marR="0" lvl="0" indent="0" algn="ctr" rtl="0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Georgia"/>
                <a:buNone/>
              </a:pPr>
              <a:r>
                <a:rPr lang="en-US" sz="1000" b="0" i="0" u="none" strike="noStrike" cap="none" dirty="0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Higher School of Medicine</a:t>
              </a: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960359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1977" y="188640"/>
            <a:ext cx="8520604" cy="57271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Endocrine Disorders</a:t>
            </a:r>
            <a:br>
              <a:rPr lang="en-US" dirty="0"/>
            </a:br>
            <a:endParaRPr lang="ru-RU" b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912696"/>
            <a:ext cx="8520604" cy="4028472"/>
          </a:xfrm>
        </p:spPr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en-US" sz="2000" b="1" dirty="0" smtClean="0"/>
              <a:t>Expected </a:t>
            </a:r>
            <a:r>
              <a:rPr lang="en-US" sz="2000" b="1" dirty="0"/>
              <a:t>Learning </a:t>
            </a:r>
            <a:r>
              <a:rPr lang="en-US" sz="2000" b="1" dirty="0" smtClean="0"/>
              <a:t>Outcomes</a:t>
            </a:r>
          </a:p>
          <a:p>
            <a:pPr marL="114300" indent="0">
              <a:buNone/>
            </a:pPr>
            <a:endParaRPr lang="en-US" sz="2000" b="1" dirty="0"/>
          </a:p>
          <a:p>
            <a:pPr marL="114300" indent="0">
              <a:buNone/>
            </a:pPr>
            <a:r>
              <a:rPr lang="en-US" sz="2000" dirty="0"/>
              <a:t>When you have completed this section, you should be able </a:t>
            </a:r>
            <a:r>
              <a:rPr lang="en-US" sz="2000" dirty="0" smtClean="0"/>
              <a:t>to</a:t>
            </a:r>
          </a:p>
          <a:p>
            <a:pPr marL="114300" indent="0">
              <a:buNone/>
            </a:pPr>
            <a:endParaRPr lang="en-US" sz="2000" dirty="0"/>
          </a:p>
          <a:p>
            <a:pPr marL="114300" indent="0">
              <a:buNone/>
            </a:pPr>
            <a:r>
              <a:rPr lang="en-US" sz="2000" dirty="0"/>
              <a:t>a. explain some general causes and examples of hormone</a:t>
            </a:r>
          </a:p>
          <a:p>
            <a:pPr marL="114300" indent="0">
              <a:buNone/>
            </a:pPr>
            <a:r>
              <a:rPr lang="en-US" sz="2000" dirty="0" err="1"/>
              <a:t>hyposecretion</a:t>
            </a:r>
            <a:r>
              <a:rPr lang="en-US" sz="2000" dirty="0"/>
              <a:t> and </a:t>
            </a:r>
            <a:r>
              <a:rPr lang="en-US" sz="2000" dirty="0" err="1"/>
              <a:t>hypersecretion</a:t>
            </a:r>
            <a:r>
              <a:rPr lang="en-US" sz="2000" dirty="0" smtClean="0"/>
              <a:t>;</a:t>
            </a:r>
          </a:p>
          <a:p>
            <a:pPr marL="114300" indent="0">
              <a:buNone/>
            </a:pPr>
            <a:endParaRPr lang="en-US" sz="2000" dirty="0"/>
          </a:p>
          <a:p>
            <a:pPr marL="114300" indent="0">
              <a:buNone/>
            </a:pPr>
            <a:r>
              <a:rPr lang="en-US" sz="2000" dirty="0"/>
              <a:t>b. briefly describe some common disorders of pituitary,</a:t>
            </a:r>
          </a:p>
          <a:p>
            <a:pPr marL="114300" indent="0">
              <a:buNone/>
            </a:pPr>
            <a:r>
              <a:rPr lang="en-US" sz="2000" dirty="0"/>
              <a:t>thyroid, parathyroid, and adrenal function; </a:t>
            </a:r>
            <a:r>
              <a:rPr lang="en-US" sz="2000" dirty="0" smtClean="0"/>
              <a:t>and</a:t>
            </a:r>
          </a:p>
          <a:p>
            <a:pPr marL="114300" indent="0">
              <a:buNone/>
            </a:pPr>
            <a:endParaRPr lang="en-US" sz="2000" dirty="0"/>
          </a:p>
          <a:p>
            <a:pPr marL="114300" indent="0">
              <a:buNone/>
            </a:pPr>
            <a:r>
              <a:rPr lang="en-US" sz="2000" dirty="0"/>
              <a:t>c. in more detail, describe the causes and pathology of</a:t>
            </a:r>
          </a:p>
          <a:p>
            <a:r>
              <a:rPr lang="en-US" sz="2000" dirty="0"/>
              <a:t>diabetes mellitus.</a:t>
            </a:r>
            <a:endParaRPr lang="ru-RU" sz="2000" dirty="0"/>
          </a:p>
        </p:txBody>
      </p:sp>
      <p:grpSp>
        <p:nvGrpSpPr>
          <p:cNvPr id="4" name="Google Shape;785;p63"/>
          <p:cNvGrpSpPr/>
          <p:nvPr/>
        </p:nvGrpSpPr>
        <p:grpSpPr>
          <a:xfrm>
            <a:off x="-30224" y="6021288"/>
            <a:ext cx="9174223" cy="763481"/>
            <a:chOff x="-1" y="-2"/>
            <a:chExt cx="12248970" cy="755701"/>
          </a:xfrm>
        </p:grpSpPr>
        <p:sp>
          <p:nvSpPr>
            <p:cNvPr id="5" name="Google Shape;786;p63"/>
            <p:cNvSpPr/>
            <p:nvPr/>
          </p:nvSpPr>
          <p:spPr>
            <a:xfrm>
              <a:off x="2797115" y="18571"/>
              <a:ext cx="9451854" cy="684194"/>
            </a:xfrm>
            <a:prstGeom prst="rect">
              <a:avLst/>
            </a:prstGeom>
            <a:solidFill>
              <a:srgbClr val="1F497D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Trebuchet MS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6" name="Google Shape;787;p63"/>
            <p:cNvSpPr/>
            <p:nvPr/>
          </p:nvSpPr>
          <p:spPr>
            <a:xfrm>
              <a:off x="58514" y="16860"/>
              <a:ext cx="2922819" cy="738839"/>
            </a:xfrm>
            <a:prstGeom prst="rect">
              <a:avLst/>
            </a:prstGeom>
            <a:solidFill>
              <a:srgbClr val="C0504D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Trebuchet MS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pic>
          <p:nvPicPr>
            <p:cNvPr id="7" name="Google Shape;788;p63" descr="image1.png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-1" y="-2"/>
              <a:ext cx="704327" cy="61387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Google Shape;789;p63"/>
            <p:cNvSpPr txBox="1"/>
            <p:nvPr/>
          </p:nvSpPr>
          <p:spPr>
            <a:xfrm>
              <a:off x="680790" y="153865"/>
              <a:ext cx="2254326" cy="4648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spAutoFit/>
            </a:bodyPr>
            <a:lstStyle/>
            <a:p>
              <a:pPr marL="0" marR="0" lvl="0" indent="0" algn="ctr" rtl="0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Georgia"/>
                <a:buNone/>
              </a:pPr>
              <a:r>
                <a:rPr lang="en-US" sz="1000" b="0" i="0" u="none" strike="noStrike" cap="none" dirty="0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Al-</a:t>
              </a:r>
              <a:r>
                <a:rPr lang="en-US" sz="1000" b="0" i="0" u="none" strike="noStrike" cap="none" dirty="0" err="1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Farabi</a:t>
              </a:r>
              <a:r>
                <a:rPr lang="en-US" sz="1000" b="0" i="0" u="none" strike="noStrike" cap="none" dirty="0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 Kazakh National University</a:t>
              </a:r>
              <a:endParaRPr dirty="0"/>
            </a:p>
            <a:p>
              <a:pPr marL="0" marR="0" lvl="0" indent="0" algn="ctr" rtl="0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Georgia"/>
                <a:buNone/>
              </a:pPr>
              <a:r>
                <a:rPr lang="en-US" sz="1000" b="0" i="0" u="none" strike="noStrike" cap="none" dirty="0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Higher School of Medicine</a:t>
              </a: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365665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698" y="692697"/>
            <a:ext cx="8520604" cy="720079"/>
          </a:xfrm>
        </p:spPr>
        <p:txBody>
          <a:bodyPr>
            <a:normAutofit fontScale="90000"/>
          </a:bodyPr>
          <a:lstStyle/>
          <a:p>
            <a:r>
              <a:rPr lang="en-US" dirty="0"/>
              <a:t>Excessive cortisol secretion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1698" y="1628800"/>
            <a:ext cx="8520604" cy="4680519"/>
          </a:xfrm>
        </p:spPr>
        <p:txBody>
          <a:bodyPr>
            <a:normAutofit fontScale="77500" lnSpcReduction="20000"/>
          </a:bodyPr>
          <a:lstStyle/>
          <a:p>
            <a:pPr marL="114300" indent="0">
              <a:buNone/>
            </a:pPr>
            <a:r>
              <a:rPr lang="en-US" dirty="0"/>
              <a:t>Excessive cortisol secretion (or medical use of hydrocortisone)</a:t>
            </a:r>
          </a:p>
          <a:p>
            <a:pPr marL="114300" indent="0">
              <a:buNone/>
            </a:pPr>
            <a:r>
              <a:rPr lang="en-US" dirty="0"/>
              <a:t>can, however, have some adverse effects. Cortisol suppresses the</a:t>
            </a:r>
          </a:p>
          <a:p>
            <a:pPr marL="114300" indent="0">
              <a:buNone/>
            </a:pPr>
            <a:r>
              <a:rPr lang="en-US" dirty="0"/>
              <a:t>secretion of sex hormones such as estrogen, testosterone, and luteinizing</a:t>
            </a:r>
          </a:p>
          <a:p>
            <a:pPr marL="114300" indent="0">
              <a:buNone/>
            </a:pPr>
            <a:r>
              <a:rPr lang="en-US" dirty="0"/>
              <a:t>hormone, causing disturbances of fertility and sexual function.</a:t>
            </a:r>
          </a:p>
          <a:p>
            <a:pPr marL="114300" indent="0">
              <a:buNone/>
            </a:pPr>
            <a:r>
              <a:rPr lang="en-US" dirty="0"/>
              <a:t>Long-term elevation of cortisol secretion also compromises</a:t>
            </a:r>
          </a:p>
          <a:p>
            <a:pPr marL="114300" indent="0">
              <a:buNone/>
            </a:pPr>
            <a:r>
              <a:rPr lang="en-US" dirty="0"/>
              <a:t>one’s </a:t>
            </a:r>
            <a:r>
              <a:rPr lang="en-US" dirty="0" smtClean="0"/>
              <a:t>immunity. </a:t>
            </a:r>
            <a:endParaRPr lang="ru-RU" dirty="0" smtClean="0"/>
          </a:p>
          <a:p>
            <a:pPr marL="114300" indent="0">
              <a:buNone/>
            </a:pPr>
            <a:r>
              <a:rPr lang="en-US" dirty="0" smtClean="0"/>
              <a:t>It </a:t>
            </a:r>
            <a:r>
              <a:rPr lang="en-US" dirty="0"/>
              <a:t>inhibits the </a:t>
            </a:r>
            <a:r>
              <a:rPr lang="en-US" dirty="0" smtClean="0"/>
              <a:t>synthesis</a:t>
            </a:r>
            <a:r>
              <a:rPr lang="ru-RU" dirty="0" smtClean="0"/>
              <a:t> </a:t>
            </a:r>
            <a:r>
              <a:rPr lang="en-US" dirty="0" smtClean="0"/>
              <a:t>of </a:t>
            </a:r>
            <a:r>
              <a:rPr lang="en-US" dirty="0"/>
              <a:t>protective </a:t>
            </a:r>
            <a:r>
              <a:rPr lang="en-US" dirty="0" err="1"/>
              <a:t>leukotrienes</a:t>
            </a:r>
            <a:r>
              <a:rPr lang="en-US" dirty="0"/>
              <a:t> and prostaglandins (discussed shortly</a:t>
            </a:r>
            <a:r>
              <a:rPr lang="en-US" dirty="0" smtClean="0"/>
              <a:t>),</a:t>
            </a:r>
            <a:r>
              <a:rPr lang="ru-RU" dirty="0" smtClean="0"/>
              <a:t> </a:t>
            </a:r>
            <a:r>
              <a:rPr lang="en-US" dirty="0" smtClean="0"/>
              <a:t>suppresses </a:t>
            </a:r>
            <a:r>
              <a:rPr lang="en-US" dirty="0"/>
              <a:t>antibody production, and kills immature T and B </a:t>
            </a:r>
            <a:r>
              <a:rPr lang="en-US" dirty="0" smtClean="0"/>
              <a:t>cells—</a:t>
            </a:r>
            <a:r>
              <a:rPr lang="ru-RU" dirty="0" smtClean="0"/>
              <a:t> </a:t>
            </a:r>
            <a:r>
              <a:rPr lang="en-US" dirty="0" smtClean="0"/>
              <a:t>two </a:t>
            </a:r>
            <a:r>
              <a:rPr lang="en-US" dirty="0"/>
              <a:t>important families of immune cells. </a:t>
            </a:r>
            <a:endParaRPr lang="ru-RU" dirty="0" smtClean="0"/>
          </a:p>
          <a:p>
            <a:pPr marL="114300" indent="0">
              <a:buNone/>
            </a:pPr>
            <a:endParaRPr lang="ru-RU" dirty="0" smtClean="0"/>
          </a:p>
          <a:p>
            <a:pPr marL="114300" indent="0">
              <a:buNone/>
            </a:pPr>
            <a:r>
              <a:rPr lang="en-US" dirty="0" smtClean="0"/>
              <a:t>Wounds </a:t>
            </a:r>
            <a:r>
              <a:rPr lang="en-US" dirty="0"/>
              <a:t>heal poorly, </a:t>
            </a:r>
            <a:r>
              <a:rPr lang="en-US" dirty="0" smtClean="0"/>
              <a:t>and</a:t>
            </a:r>
            <a:r>
              <a:rPr lang="ru-RU" dirty="0" smtClean="0"/>
              <a:t> </a:t>
            </a:r>
            <a:r>
              <a:rPr lang="en-US" dirty="0" smtClean="0"/>
              <a:t>a </a:t>
            </a:r>
            <a:r>
              <a:rPr lang="en-US" dirty="0"/>
              <a:t>person under chronic stress is more susceptible to infections </a:t>
            </a:r>
            <a:r>
              <a:rPr lang="en-US" dirty="0" smtClean="0"/>
              <a:t>and</a:t>
            </a:r>
            <a:r>
              <a:rPr lang="ru-RU" dirty="0" smtClean="0"/>
              <a:t> </a:t>
            </a:r>
            <a:r>
              <a:rPr lang="en-US" dirty="0" smtClean="0"/>
              <a:t>some </a:t>
            </a:r>
            <a:r>
              <a:rPr lang="en-US" dirty="0"/>
              <a:t>forms of cancer. Stress can aggravate peptic ulcers </a:t>
            </a:r>
            <a:r>
              <a:rPr lang="en-US" dirty="0" smtClean="0"/>
              <a:t>because</a:t>
            </a:r>
            <a:r>
              <a:rPr lang="ru-RU" dirty="0" smtClean="0"/>
              <a:t> </a:t>
            </a:r>
            <a:r>
              <a:rPr lang="en-US" dirty="0" smtClean="0"/>
              <a:t>of </a:t>
            </a:r>
            <a:r>
              <a:rPr lang="en-US" dirty="0"/>
              <a:t>reduced resistance to the bacteria that cause them and because</a:t>
            </a:r>
          </a:p>
          <a:p>
            <a:pPr marL="114300" indent="0">
              <a:buNone/>
            </a:pPr>
            <a:r>
              <a:rPr lang="en-US" dirty="0"/>
              <a:t>circulating epinephrine reduces secretion of the gastric mucus and</a:t>
            </a:r>
          </a:p>
          <a:p>
            <a:pPr marL="114300" indent="0">
              <a:buNone/>
            </a:pPr>
            <a:r>
              <a:rPr lang="en-US" dirty="0"/>
              <a:t>pancreatic bicarbonate that normally protect the stomach lining.</a:t>
            </a:r>
          </a:p>
        </p:txBody>
      </p:sp>
      <p:grpSp>
        <p:nvGrpSpPr>
          <p:cNvPr id="4" name="Google Shape;785;p63"/>
          <p:cNvGrpSpPr/>
          <p:nvPr/>
        </p:nvGrpSpPr>
        <p:grpSpPr>
          <a:xfrm>
            <a:off x="-30224" y="6021288"/>
            <a:ext cx="9174223" cy="763481"/>
            <a:chOff x="-1" y="-2"/>
            <a:chExt cx="12248970" cy="755701"/>
          </a:xfrm>
        </p:grpSpPr>
        <p:sp>
          <p:nvSpPr>
            <p:cNvPr id="5" name="Google Shape;786;p63"/>
            <p:cNvSpPr/>
            <p:nvPr/>
          </p:nvSpPr>
          <p:spPr>
            <a:xfrm>
              <a:off x="2797115" y="18571"/>
              <a:ext cx="9451854" cy="684194"/>
            </a:xfrm>
            <a:prstGeom prst="rect">
              <a:avLst/>
            </a:prstGeom>
            <a:solidFill>
              <a:srgbClr val="1F497D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Trebuchet MS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6" name="Google Shape;787;p63"/>
            <p:cNvSpPr/>
            <p:nvPr/>
          </p:nvSpPr>
          <p:spPr>
            <a:xfrm>
              <a:off x="58514" y="16860"/>
              <a:ext cx="2922819" cy="738839"/>
            </a:xfrm>
            <a:prstGeom prst="rect">
              <a:avLst/>
            </a:prstGeom>
            <a:solidFill>
              <a:srgbClr val="C0504D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Trebuchet MS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pic>
          <p:nvPicPr>
            <p:cNvPr id="7" name="Google Shape;788;p63" descr="image1.png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-1" y="-2"/>
              <a:ext cx="704327" cy="61387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Google Shape;789;p63"/>
            <p:cNvSpPr txBox="1"/>
            <p:nvPr/>
          </p:nvSpPr>
          <p:spPr>
            <a:xfrm>
              <a:off x="680790" y="153865"/>
              <a:ext cx="2254326" cy="4648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spAutoFit/>
            </a:bodyPr>
            <a:lstStyle/>
            <a:p>
              <a:pPr marL="0" marR="0" lvl="0" indent="0" algn="ctr" rtl="0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Georgia"/>
                <a:buNone/>
              </a:pPr>
              <a:r>
                <a:rPr lang="en-US" sz="1000" b="0" i="0" u="none" strike="noStrike" cap="none" dirty="0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Al-</a:t>
              </a:r>
              <a:r>
                <a:rPr lang="en-US" sz="1000" b="0" i="0" u="none" strike="noStrike" cap="none" dirty="0" err="1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Farabi</a:t>
              </a:r>
              <a:r>
                <a:rPr lang="en-US" sz="1000" b="0" i="0" u="none" strike="noStrike" cap="none" dirty="0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 Kazakh National University</a:t>
              </a:r>
              <a:endParaRPr dirty="0"/>
            </a:p>
            <a:p>
              <a:pPr marL="0" marR="0" lvl="0" indent="0" algn="ctr" rtl="0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Georgia"/>
                <a:buNone/>
              </a:pPr>
              <a:r>
                <a:rPr lang="en-US" sz="1000" b="0" i="0" u="none" strike="noStrike" cap="none" dirty="0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Higher School of Medicine</a:t>
              </a: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3742502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698" y="548681"/>
            <a:ext cx="8520604" cy="648071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>
                <a:latin typeface="Georgia"/>
                <a:ea typeface="Georgia"/>
                <a:cs typeface="Georgia"/>
                <a:sym typeface="Georgia"/>
              </a:rPr>
              <a:t>LEARNING OUTCOMES</a:t>
            </a:r>
            <a:endParaRPr lang="en-US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1698" y="1268760"/>
            <a:ext cx="8520604" cy="4738635"/>
          </a:xfrm>
        </p:spPr>
        <p:txBody>
          <a:bodyPr>
            <a:normAutofit fontScale="62500" lnSpcReduction="20000"/>
          </a:bodyPr>
          <a:lstStyle/>
          <a:p>
            <a:pPr marL="0" lvl="0" indent="0" algn="just">
              <a:lnSpc>
                <a:spcPct val="100000"/>
              </a:lnSpc>
              <a:buClr>
                <a:srgbClr val="000000"/>
              </a:buClr>
              <a:buSzPts val="1679"/>
              <a:buNone/>
            </a:pPr>
            <a:r>
              <a:rPr lang="en-US" b="1" dirty="0">
                <a:latin typeface="Georgia" pitchFamily="18" charset="0"/>
                <a:ea typeface="Georgia"/>
                <a:cs typeface="Georgia"/>
                <a:sym typeface="Georgia"/>
              </a:rPr>
              <a:t>As a result of the lesson you will be able to</a:t>
            </a:r>
            <a:r>
              <a:rPr lang="en-US" b="1" dirty="0" smtClean="0">
                <a:latin typeface="Georgia" pitchFamily="18" charset="0"/>
                <a:ea typeface="Georgia"/>
                <a:cs typeface="Georgia"/>
                <a:sym typeface="Georgia"/>
              </a:rPr>
              <a:t>: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/>
              <a:t>a. explain some general causes and examples of hormone</a:t>
            </a:r>
          </a:p>
          <a:p>
            <a:pPr marL="114300" indent="0">
              <a:buNone/>
            </a:pPr>
            <a:r>
              <a:rPr lang="en-US" dirty="0" err="1"/>
              <a:t>hyposecretion</a:t>
            </a:r>
            <a:r>
              <a:rPr lang="en-US" dirty="0"/>
              <a:t> and </a:t>
            </a:r>
            <a:r>
              <a:rPr lang="en-US" dirty="0" err="1"/>
              <a:t>hypersecretion</a:t>
            </a:r>
            <a:r>
              <a:rPr lang="en-US" dirty="0"/>
              <a:t>;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/>
              <a:t>b. briefly describe some common disorders of pituitary,</a:t>
            </a:r>
          </a:p>
          <a:p>
            <a:pPr marL="114300" indent="0">
              <a:buNone/>
            </a:pPr>
            <a:r>
              <a:rPr lang="en-US" dirty="0"/>
              <a:t>thyroid, parathyroid, and adrenal function; and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/>
              <a:t>c. in more detail, describe the causes and pathology </a:t>
            </a:r>
            <a:r>
              <a:rPr lang="en-US" dirty="0" smtClean="0"/>
              <a:t>of diabetes </a:t>
            </a:r>
            <a:r>
              <a:rPr lang="en-US" dirty="0"/>
              <a:t>mellitus.</a:t>
            </a:r>
            <a:endParaRPr lang="ru-RU" dirty="0"/>
          </a:p>
          <a:p>
            <a:pPr marL="0" lvl="0" indent="0" algn="just">
              <a:lnSpc>
                <a:spcPct val="100000"/>
              </a:lnSpc>
              <a:buClr>
                <a:srgbClr val="000000"/>
              </a:buClr>
              <a:buSzPts val="1679"/>
              <a:buNone/>
            </a:pPr>
            <a:endParaRPr lang="en-US" dirty="0"/>
          </a:p>
          <a:p>
            <a:pPr marL="114300" indent="0">
              <a:buNone/>
            </a:pPr>
            <a:r>
              <a:rPr lang="en-US" b="1" dirty="0"/>
              <a:t>d</a:t>
            </a:r>
            <a:r>
              <a:rPr lang="en-US" b="1" dirty="0" smtClean="0"/>
              <a:t>. </a:t>
            </a:r>
            <a:r>
              <a:rPr lang="en-US" dirty="0"/>
              <a:t>Why do corticosteroids and thyroid hormones require</a:t>
            </a:r>
          </a:p>
          <a:p>
            <a:pPr marL="114300" indent="0">
              <a:buNone/>
            </a:pPr>
            <a:r>
              <a:rPr lang="en-US" dirty="0"/>
              <a:t>transport proteins to travel in the bloodstream</a:t>
            </a:r>
            <a:r>
              <a:rPr lang="en-US" dirty="0" smtClean="0"/>
              <a:t>?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b="1" dirty="0"/>
              <a:t>e</a:t>
            </a:r>
            <a:r>
              <a:rPr lang="en-US" b="1" dirty="0" smtClean="0"/>
              <a:t>. </a:t>
            </a:r>
            <a:r>
              <a:rPr lang="en-US" dirty="0"/>
              <a:t>Explain how MIT, DIT, T3, and T4 relate to each other</a:t>
            </a:r>
          </a:p>
          <a:p>
            <a:pPr marL="114300" indent="0">
              <a:buNone/>
            </a:pPr>
            <a:r>
              <a:rPr lang="en-US" dirty="0"/>
              <a:t>structurally</a:t>
            </a:r>
            <a:r>
              <a:rPr lang="en-US" dirty="0" smtClean="0"/>
              <a:t>.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b="1" dirty="0"/>
              <a:t>f</a:t>
            </a:r>
            <a:r>
              <a:rPr lang="en-US" b="1" dirty="0" smtClean="0"/>
              <a:t>. </a:t>
            </a:r>
            <a:r>
              <a:rPr lang="en-US" dirty="0"/>
              <a:t>Where are hormone receptors located in target cells?</a:t>
            </a:r>
          </a:p>
          <a:p>
            <a:pPr marL="114300" indent="0">
              <a:buNone/>
            </a:pPr>
            <a:r>
              <a:rPr lang="en-US" dirty="0"/>
              <a:t>Name one hormone that employs each receptor location</a:t>
            </a:r>
            <a:r>
              <a:rPr lang="en-US" dirty="0" smtClean="0"/>
              <a:t>.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b="1" dirty="0"/>
              <a:t>g</a:t>
            </a:r>
            <a:r>
              <a:rPr lang="en-US" b="1" dirty="0" smtClean="0"/>
              <a:t>. </a:t>
            </a:r>
            <a:r>
              <a:rPr lang="en-US" dirty="0"/>
              <a:t>Explain how one hormone molecule can activate millions</a:t>
            </a:r>
          </a:p>
          <a:p>
            <a:pPr marL="114300" indent="0">
              <a:buNone/>
            </a:pPr>
            <a:r>
              <a:rPr lang="en-US" dirty="0"/>
              <a:t>of enzyme molecules.</a:t>
            </a:r>
          </a:p>
        </p:txBody>
      </p:sp>
      <p:grpSp>
        <p:nvGrpSpPr>
          <p:cNvPr id="4" name="Google Shape;785;p63"/>
          <p:cNvGrpSpPr/>
          <p:nvPr/>
        </p:nvGrpSpPr>
        <p:grpSpPr>
          <a:xfrm>
            <a:off x="-30224" y="6021288"/>
            <a:ext cx="9174223" cy="763481"/>
            <a:chOff x="-1" y="-2"/>
            <a:chExt cx="12248970" cy="755701"/>
          </a:xfrm>
        </p:grpSpPr>
        <p:sp>
          <p:nvSpPr>
            <p:cNvPr id="5" name="Google Shape;786;p63"/>
            <p:cNvSpPr/>
            <p:nvPr/>
          </p:nvSpPr>
          <p:spPr>
            <a:xfrm>
              <a:off x="2797115" y="18571"/>
              <a:ext cx="9451854" cy="684194"/>
            </a:xfrm>
            <a:prstGeom prst="rect">
              <a:avLst/>
            </a:prstGeom>
            <a:solidFill>
              <a:srgbClr val="1F497D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Trebuchet MS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6" name="Google Shape;787;p63"/>
            <p:cNvSpPr/>
            <p:nvPr/>
          </p:nvSpPr>
          <p:spPr>
            <a:xfrm>
              <a:off x="58514" y="16860"/>
              <a:ext cx="2922819" cy="738839"/>
            </a:xfrm>
            <a:prstGeom prst="rect">
              <a:avLst/>
            </a:prstGeom>
            <a:solidFill>
              <a:srgbClr val="C0504D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Trebuchet MS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pic>
          <p:nvPicPr>
            <p:cNvPr id="7" name="Google Shape;788;p63" descr="image1.png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-1" y="-2"/>
              <a:ext cx="704327" cy="61387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Google Shape;789;p63"/>
            <p:cNvSpPr txBox="1"/>
            <p:nvPr/>
          </p:nvSpPr>
          <p:spPr>
            <a:xfrm>
              <a:off x="680790" y="153865"/>
              <a:ext cx="2254326" cy="4648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spAutoFit/>
            </a:bodyPr>
            <a:lstStyle/>
            <a:p>
              <a:pPr marL="0" marR="0" lvl="0" indent="0" algn="ctr" rtl="0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Georgia"/>
                <a:buNone/>
              </a:pPr>
              <a:r>
                <a:rPr lang="en-US" sz="1000" b="0" i="0" u="none" strike="noStrike" cap="none" dirty="0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Al-</a:t>
              </a:r>
              <a:r>
                <a:rPr lang="en-US" sz="1000" b="0" i="0" u="none" strike="noStrike" cap="none" dirty="0" err="1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Farabi</a:t>
              </a:r>
              <a:r>
                <a:rPr lang="en-US" sz="1000" b="0" i="0" u="none" strike="noStrike" cap="none" dirty="0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 Kazakh National University</a:t>
              </a:r>
              <a:endParaRPr dirty="0"/>
            </a:p>
            <a:p>
              <a:pPr marL="0" marR="0" lvl="0" indent="0" algn="ctr" rtl="0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Georgia"/>
                <a:buNone/>
              </a:pPr>
              <a:r>
                <a:rPr lang="en-US" sz="1000" b="0" i="0" u="none" strike="noStrike" cap="none" dirty="0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Higher School of Medicine</a:t>
              </a: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344456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8520604" cy="606224"/>
          </a:xfrm>
        </p:spPr>
        <p:txBody>
          <a:bodyPr>
            <a:normAutofit/>
          </a:bodyPr>
          <a:lstStyle/>
          <a:p>
            <a:pPr algn="ctr"/>
            <a:r>
              <a:rPr lang="en-US" sz="2400" dirty="0" err="1"/>
              <a:t>Hyposecretion</a:t>
            </a:r>
            <a:r>
              <a:rPr lang="en-US" sz="2400" dirty="0"/>
              <a:t> and </a:t>
            </a:r>
            <a:r>
              <a:rPr lang="en-US" sz="2400" dirty="0" err="1"/>
              <a:t>Hypersecretion</a:t>
            </a:r>
            <a:endParaRPr lang="ru-RU" sz="2400" b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11698" y="1484784"/>
            <a:ext cx="8520604" cy="5112568"/>
          </a:xfrm>
        </p:spPr>
        <p:txBody>
          <a:bodyPr>
            <a:normAutofit fontScale="92500"/>
          </a:bodyPr>
          <a:lstStyle/>
          <a:p>
            <a:pPr marL="114300" indent="0">
              <a:buNone/>
            </a:pPr>
            <a:r>
              <a:rPr lang="en-US" dirty="0"/>
              <a:t>Inadequate hormone release is called </a:t>
            </a:r>
            <a:r>
              <a:rPr lang="en-US" b="1" dirty="0" err="1"/>
              <a:t>hyposecretion</a:t>
            </a:r>
            <a:r>
              <a:rPr lang="en-US" b="1" dirty="0"/>
              <a:t>. </a:t>
            </a:r>
            <a:r>
              <a:rPr lang="en-US" dirty="0"/>
              <a:t>It can</a:t>
            </a:r>
          </a:p>
          <a:p>
            <a:pPr marL="114300" indent="0">
              <a:buNone/>
            </a:pPr>
            <a:r>
              <a:rPr lang="en-US" dirty="0"/>
              <a:t>result from tumors or lesions that destroy an endocrine gland or</a:t>
            </a:r>
          </a:p>
          <a:p>
            <a:pPr marL="114300" indent="0">
              <a:buNone/>
            </a:pPr>
            <a:r>
              <a:rPr lang="en-US" dirty="0"/>
              <a:t>interfere with its ability to receive signals from another cell. For</a:t>
            </a:r>
          </a:p>
          <a:p>
            <a:pPr marL="114300" indent="0">
              <a:buNone/>
            </a:pPr>
            <a:r>
              <a:rPr lang="en-US" dirty="0"/>
              <a:t>example, a fractured sphenoid bone can sever the </a:t>
            </a:r>
            <a:r>
              <a:rPr lang="en-US" dirty="0" err="1"/>
              <a:t>hypothalamo</a:t>
            </a:r>
            <a:r>
              <a:rPr lang="en-US" dirty="0"/>
              <a:t>–</a:t>
            </a:r>
          </a:p>
          <a:p>
            <a:pPr marL="114300" indent="0">
              <a:buNone/>
            </a:pPr>
            <a:r>
              <a:rPr lang="en-US" dirty="0" err="1"/>
              <a:t>hypophyseal</a:t>
            </a:r>
            <a:r>
              <a:rPr lang="en-US" dirty="0"/>
              <a:t> tract and prevent the transport of oxytocin and</a:t>
            </a:r>
          </a:p>
          <a:p>
            <a:pPr marL="114300" indent="0">
              <a:buNone/>
            </a:pPr>
            <a:r>
              <a:rPr lang="en-US" dirty="0"/>
              <a:t>antidiuretic hormone (ADH) to the posterior pituitary. The</a:t>
            </a:r>
          </a:p>
          <a:p>
            <a:pPr marL="114300" indent="0">
              <a:buNone/>
            </a:pPr>
            <a:r>
              <a:rPr lang="en-US" dirty="0"/>
              <a:t>resulting ADH </a:t>
            </a:r>
            <a:r>
              <a:rPr lang="en-US" dirty="0" err="1"/>
              <a:t>hyposecretion</a:t>
            </a:r>
            <a:r>
              <a:rPr lang="en-US" dirty="0"/>
              <a:t> disables the water-conserving</a:t>
            </a:r>
          </a:p>
          <a:p>
            <a:pPr marL="114300" indent="0">
              <a:buNone/>
            </a:pPr>
            <a:r>
              <a:rPr lang="en-US" dirty="0"/>
              <a:t>capability of the kidneys and leads to </a:t>
            </a:r>
            <a:r>
              <a:rPr lang="en-US" b="1" dirty="0"/>
              <a:t>diabetes </a:t>
            </a:r>
            <a:r>
              <a:rPr lang="en-US" b="1" dirty="0" err="1"/>
              <a:t>insipidus</a:t>
            </a:r>
            <a:r>
              <a:rPr lang="en-US" b="1" dirty="0"/>
              <a:t>, </a:t>
            </a:r>
            <a:r>
              <a:rPr lang="en-US" dirty="0"/>
              <a:t>an</a:t>
            </a:r>
          </a:p>
          <a:p>
            <a:pPr marL="114300" indent="0">
              <a:buNone/>
            </a:pPr>
            <a:r>
              <a:rPr lang="en-US" dirty="0"/>
              <a:t>output of abundant but glucose-free urine. (</a:t>
            </a:r>
            <a:r>
              <a:rPr lang="en-US" i="1" dirty="0" err="1"/>
              <a:t>Insipidus</a:t>
            </a:r>
            <a:r>
              <a:rPr lang="en-US" i="1" dirty="0"/>
              <a:t> </a:t>
            </a:r>
            <a:r>
              <a:rPr lang="en-US" dirty="0"/>
              <a:t>means</a:t>
            </a:r>
          </a:p>
          <a:p>
            <a:pPr marL="114300" indent="0">
              <a:buNone/>
            </a:pPr>
            <a:r>
              <a:rPr lang="en-US" dirty="0"/>
              <a:t>“without taste” and refers to the lack of sweetness of the urine, in</a:t>
            </a:r>
          </a:p>
          <a:p>
            <a:pPr marL="114300" indent="0">
              <a:buNone/>
            </a:pPr>
            <a:r>
              <a:rPr lang="en-US" dirty="0"/>
              <a:t>contrast to the sugary urine of diabetes mellitus.)</a:t>
            </a:r>
            <a:endParaRPr lang="ru-RU" dirty="0"/>
          </a:p>
        </p:txBody>
      </p:sp>
      <p:grpSp>
        <p:nvGrpSpPr>
          <p:cNvPr id="4" name="Google Shape;785;p63"/>
          <p:cNvGrpSpPr/>
          <p:nvPr/>
        </p:nvGrpSpPr>
        <p:grpSpPr>
          <a:xfrm>
            <a:off x="-30224" y="6021288"/>
            <a:ext cx="9174223" cy="763481"/>
            <a:chOff x="-1" y="-2"/>
            <a:chExt cx="12248970" cy="755701"/>
          </a:xfrm>
        </p:grpSpPr>
        <p:sp>
          <p:nvSpPr>
            <p:cNvPr id="5" name="Google Shape;786;p63"/>
            <p:cNvSpPr/>
            <p:nvPr/>
          </p:nvSpPr>
          <p:spPr>
            <a:xfrm>
              <a:off x="2797115" y="18571"/>
              <a:ext cx="9451854" cy="684194"/>
            </a:xfrm>
            <a:prstGeom prst="rect">
              <a:avLst/>
            </a:prstGeom>
            <a:solidFill>
              <a:srgbClr val="1F497D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Trebuchet MS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6" name="Google Shape;787;p63"/>
            <p:cNvSpPr/>
            <p:nvPr/>
          </p:nvSpPr>
          <p:spPr>
            <a:xfrm>
              <a:off x="58514" y="16860"/>
              <a:ext cx="2922819" cy="738839"/>
            </a:xfrm>
            <a:prstGeom prst="rect">
              <a:avLst/>
            </a:prstGeom>
            <a:solidFill>
              <a:srgbClr val="C0504D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Trebuchet MS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pic>
          <p:nvPicPr>
            <p:cNvPr id="7" name="Google Shape;788;p63" descr="image1.png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-1" y="-2"/>
              <a:ext cx="704327" cy="61387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Google Shape;789;p63"/>
            <p:cNvSpPr txBox="1"/>
            <p:nvPr/>
          </p:nvSpPr>
          <p:spPr>
            <a:xfrm>
              <a:off x="680790" y="153865"/>
              <a:ext cx="2254326" cy="4648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spAutoFit/>
            </a:bodyPr>
            <a:lstStyle/>
            <a:p>
              <a:pPr marL="0" marR="0" lvl="0" indent="0" algn="ctr" rtl="0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Georgia"/>
                <a:buNone/>
              </a:pPr>
              <a:r>
                <a:rPr lang="en-US" sz="1000" b="0" i="0" u="none" strike="noStrike" cap="none" dirty="0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Al-</a:t>
              </a:r>
              <a:r>
                <a:rPr lang="en-US" sz="1000" b="0" i="0" u="none" strike="noStrike" cap="none" dirty="0" err="1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Farabi</a:t>
              </a:r>
              <a:r>
                <a:rPr lang="en-US" sz="1000" b="0" i="0" u="none" strike="noStrike" cap="none" dirty="0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 Kazakh National University</a:t>
              </a:r>
              <a:endParaRPr dirty="0"/>
            </a:p>
            <a:p>
              <a:pPr marL="0" marR="0" lvl="0" indent="0" algn="ctr" rtl="0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Georgia"/>
                <a:buNone/>
              </a:pPr>
              <a:r>
                <a:rPr lang="en-US" sz="1000" b="0" i="0" u="none" strike="noStrike" cap="none" dirty="0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Higher School of Medicine</a:t>
              </a: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846781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Georgia" pitchFamily="18" charset="0"/>
              </a:rPr>
              <a:t/>
            </a:r>
            <a:br>
              <a:rPr lang="en-US" b="1" dirty="0">
                <a:latin typeface="Georgia" pitchFamily="18" charset="0"/>
              </a:rPr>
            </a:br>
            <a:endParaRPr lang="ru-RU" b="1" dirty="0">
              <a:latin typeface="Georgia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1052736"/>
            <a:ext cx="8520604" cy="4752528"/>
          </a:xfrm>
        </p:spPr>
        <p:txBody>
          <a:bodyPr>
            <a:normAutofit fontScale="77500" lnSpcReduction="20000"/>
          </a:bodyPr>
          <a:lstStyle/>
          <a:p>
            <a:pPr marL="114300" indent="0">
              <a:buNone/>
            </a:pPr>
            <a:r>
              <a:rPr lang="en-US" dirty="0"/>
              <a:t>Excessive hormone release, called </a:t>
            </a:r>
            <a:r>
              <a:rPr lang="en-US" b="1" dirty="0" err="1"/>
              <a:t>hypersecretion</a:t>
            </a:r>
            <a:r>
              <a:rPr lang="en-US" b="1" dirty="0"/>
              <a:t>, </a:t>
            </a:r>
            <a:r>
              <a:rPr lang="en-US" dirty="0"/>
              <a:t>has multiple</a:t>
            </a:r>
          </a:p>
          <a:p>
            <a:pPr marL="114300" indent="0">
              <a:buNone/>
            </a:pPr>
            <a:r>
              <a:rPr lang="en-US" dirty="0"/>
              <a:t>causes. Some tumors result in the overgrowth of functional</a:t>
            </a:r>
          </a:p>
          <a:p>
            <a:pPr marL="114300" indent="0">
              <a:buNone/>
            </a:pPr>
            <a:r>
              <a:rPr lang="en-US" dirty="0"/>
              <a:t>endocrine tissue. A </a:t>
            </a:r>
            <a:r>
              <a:rPr lang="en-US" b="1" dirty="0" err="1"/>
              <a:t>pheochromocytoma</a:t>
            </a:r>
            <a:r>
              <a:rPr lang="en-US" b="1" dirty="0"/>
              <a:t> </a:t>
            </a:r>
            <a:r>
              <a:rPr lang="en-US" dirty="0"/>
              <a:t>(FEE-o-CRO-</a:t>
            </a:r>
            <a:r>
              <a:rPr lang="en-US" dirty="0" err="1"/>
              <a:t>mo</a:t>
            </a:r>
            <a:r>
              <a:rPr lang="en-US" dirty="0"/>
              <a:t>-</a:t>
            </a:r>
            <a:r>
              <a:rPr lang="en-US" dirty="0" err="1"/>
              <a:t>sy</a:t>
            </a:r>
            <a:r>
              <a:rPr lang="en-US" dirty="0"/>
              <a:t>-</a:t>
            </a:r>
          </a:p>
          <a:p>
            <a:pPr marL="114300" indent="0">
              <a:buNone/>
            </a:pPr>
            <a:r>
              <a:rPr lang="en-US" dirty="0"/>
              <a:t>TOE-</a:t>
            </a:r>
            <a:r>
              <a:rPr lang="en-US" dirty="0" err="1"/>
              <a:t>muh</a:t>
            </a:r>
            <a:r>
              <a:rPr lang="en-US" dirty="0"/>
              <a:t>), for example, is a tumor of the adrenal medulla that</a:t>
            </a:r>
          </a:p>
          <a:p>
            <a:pPr marL="114300" indent="0">
              <a:buNone/>
            </a:pPr>
            <a:r>
              <a:rPr lang="en-US" dirty="0"/>
              <a:t>secretes excessive amounts of epinephrine and norepinephrine.</a:t>
            </a:r>
          </a:p>
          <a:p>
            <a:pPr marL="114300" indent="0">
              <a:buNone/>
            </a:pPr>
            <a:r>
              <a:rPr lang="en-US" dirty="0"/>
              <a:t>Some tumors in </a:t>
            </a:r>
            <a:r>
              <a:rPr lang="en-US" dirty="0" err="1"/>
              <a:t>nonendocrine</a:t>
            </a:r>
            <a:r>
              <a:rPr lang="en-US" dirty="0"/>
              <a:t> organs produce hormones. For example,</a:t>
            </a:r>
          </a:p>
          <a:p>
            <a:pPr marL="114300" indent="0">
              <a:buNone/>
            </a:pPr>
            <a:r>
              <a:rPr lang="en-US" dirty="0"/>
              <a:t>some lung tumors secrete ACTH and </a:t>
            </a:r>
            <a:r>
              <a:rPr lang="en-US" dirty="0" err="1"/>
              <a:t>overstimulate</a:t>
            </a:r>
            <a:r>
              <a:rPr lang="en-US" dirty="0"/>
              <a:t> cortisol</a:t>
            </a:r>
          </a:p>
          <a:p>
            <a:pPr marL="114300" indent="0">
              <a:buNone/>
            </a:pPr>
            <a:r>
              <a:rPr lang="en-US" dirty="0"/>
              <a:t>secretion by the adrenal gland. Whereas certain autoimmune</a:t>
            </a:r>
          </a:p>
          <a:p>
            <a:pPr marL="114300" indent="0">
              <a:buNone/>
            </a:pPr>
            <a:r>
              <a:rPr lang="en-US" dirty="0"/>
              <a:t>disorders can cause endocrine </a:t>
            </a:r>
            <a:r>
              <a:rPr lang="en-US" dirty="0" err="1"/>
              <a:t>hyposecretion</a:t>
            </a:r>
            <a:r>
              <a:rPr lang="en-US" dirty="0"/>
              <a:t>, others cause </a:t>
            </a:r>
            <a:r>
              <a:rPr lang="en-US" dirty="0" err="1"/>
              <a:t>hypersecretion</a:t>
            </a:r>
            <a:r>
              <a:rPr lang="en-US" dirty="0"/>
              <a:t>.</a:t>
            </a:r>
          </a:p>
          <a:p>
            <a:pPr marL="114300" indent="0">
              <a:buNone/>
            </a:pPr>
            <a:r>
              <a:rPr lang="en-US" dirty="0"/>
              <a:t>An example of this is </a:t>
            </a:r>
            <a:r>
              <a:rPr lang="en-US" b="1" dirty="0"/>
              <a:t>toxic goiter </a:t>
            </a:r>
            <a:r>
              <a:rPr lang="en-US" dirty="0"/>
              <a:t>(Graves29 disease),</a:t>
            </a:r>
          </a:p>
          <a:p>
            <a:pPr marL="114300" indent="0">
              <a:buNone/>
            </a:pPr>
            <a:r>
              <a:rPr lang="en-US" dirty="0"/>
              <a:t>in which autoantibodies mimic the effect of TSH on the thyroid,</a:t>
            </a:r>
          </a:p>
          <a:p>
            <a:pPr marL="114300" indent="0">
              <a:buNone/>
            </a:pPr>
            <a:r>
              <a:rPr lang="en-US" dirty="0"/>
              <a:t>activating the TSH receptor and causing thyroid </a:t>
            </a:r>
            <a:r>
              <a:rPr lang="en-US" dirty="0" err="1"/>
              <a:t>hypersecretion</a:t>
            </a:r>
            <a:r>
              <a:rPr lang="en-US" dirty="0"/>
              <a:t>.</a:t>
            </a:r>
          </a:p>
          <a:p>
            <a:pPr marL="114300" indent="0">
              <a:buNone/>
            </a:pPr>
            <a:r>
              <a:rPr lang="en-US" dirty="0"/>
              <a:t>Endocrine </a:t>
            </a:r>
            <a:r>
              <a:rPr lang="en-US" dirty="0" err="1"/>
              <a:t>hypersecretion</a:t>
            </a:r>
            <a:r>
              <a:rPr lang="en-US" dirty="0"/>
              <a:t> disorders can also be mimicked by excess</a:t>
            </a:r>
          </a:p>
          <a:p>
            <a:pPr marL="114300" indent="0">
              <a:buNone/>
            </a:pPr>
            <a:r>
              <a:rPr lang="en-US" dirty="0"/>
              <a:t>or long-term clinical administration of hormones such </a:t>
            </a:r>
            <a:r>
              <a:rPr lang="en-US" dirty="0" smtClean="0"/>
              <a:t>as</a:t>
            </a:r>
          </a:p>
          <a:p>
            <a:pPr marL="114300" indent="0">
              <a:buNone/>
            </a:pPr>
            <a:r>
              <a:rPr lang="en-US" dirty="0" smtClean="0"/>
              <a:t>Cortisol.</a:t>
            </a:r>
            <a:endParaRPr lang="ru-RU" dirty="0"/>
          </a:p>
        </p:txBody>
      </p:sp>
      <p:grpSp>
        <p:nvGrpSpPr>
          <p:cNvPr id="9" name="Google Shape;785;p63"/>
          <p:cNvGrpSpPr/>
          <p:nvPr/>
        </p:nvGrpSpPr>
        <p:grpSpPr>
          <a:xfrm>
            <a:off x="-30224" y="6021288"/>
            <a:ext cx="9174223" cy="763481"/>
            <a:chOff x="-1" y="-2"/>
            <a:chExt cx="12248970" cy="755701"/>
          </a:xfrm>
        </p:grpSpPr>
        <p:sp>
          <p:nvSpPr>
            <p:cNvPr id="10" name="Google Shape;786;p63"/>
            <p:cNvSpPr/>
            <p:nvPr/>
          </p:nvSpPr>
          <p:spPr>
            <a:xfrm>
              <a:off x="2797115" y="18571"/>
              <a:ext cx="9451854" cy="684194"/>
            </a:xfrm>
            <a:prstGeom prst="rect">
              <a:avLst/>
            </a:prstGeom>
            <a:solidFill>
              <a:srgbClr val="1F497D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Trebuchet MS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11" name="Google Shape;787;p63"/>
            <p:cNvSpPr/>
            <p:nvPr/>
          </p:nvSpPr>
          <p:spPr>
            <a:xfrm>
              <a:off x="58514" y="16860"/>
              <a:ext cx="2922819" cy="738839"/>
            </a:xfrm>
            <a:prstGeom prst="rect">
              <a:avLst/>
            </a:prstGeom>
            <a:solidFill>
              <a:srgbClr val="C0504D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Trebuchet MS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pic>
          <p:nvPicPr>
            <p:cNvPr id="12" name="Google Shape;788;p63" descr="image1.png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-1" y="-2"/>
              <a:ext cx="704327" cy="61387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" name="Google Shape;789;p63"/>
            <p:cNvSpPr txBox="1"/>
            <p:nvPr/>
          </p:nvSpPr>
          <p:spPr>
            <a:xfrm>
              <a:off x="680790" y="153865"/>
              <a:ext cx="2254326" cy="4648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spAutoFit/>
            </a:bodyPr>
            <a:lstStyle/>
            <a:p>
              <a:pPr marL="0" marR="0" lvl="0" indent="0" algn="ctr" rtl="0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Georgia"/>
                <a:buNone/>
              </a:pPr>
              <a:r>
                <a:rPr lang="en-US" sz="1000" b="0" i="0" u="none" strike="noStrike" cap="none" dirty="0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Al-</a:t>
              </a:r>
              <a:r>
                <a:rPr lang="en-US" sz="1000" b="0" i="0" u="none" strike="noStrike" cap="none" dirty="0" err="1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Farabi</a:t>
              </a:r>
              <a:r>
                <a:rPr lang="en-US" sz="1000" b="0" i="0" u="none" strike="noStrike" cap="none" dirty="0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 Kazakh National University</a:t>
              </a:r>
              <a:endParaRPr dirty="0"/>
            </a:p>
            <a:p>
              <a:pPr marL="0" marR="0" lvl="0" indent="0" algn="ctr" rtl="0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Georgia"/>
                <a:buNone/>
              </a:pPr>
              <a:r>
                <a:rPr lang="en-US" sz="1000" b="0" i="0" u="none" strike="noStrike" cap="none" dirty="0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Higher School of Medicine</a:t>
              </a: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4071937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698" y="548681"/>
            <a:ext cx="8520604" cy="576063"/>
          </a:xfrm>
        </p:spPr>
        <p:txBody>
          <a:bodyPr>
            <a:normAutofit fontScale="90000"/>
          </a:bodyPr>
          <a:lstStyle/>
          <a:p>
            <a:r>
              <a:rPr lang="en-US" dirty="0"/>
              <a:t>Pituitary Disorders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1698" y="1340768"/>
            <a:ext cx="8520604" cy="4085359"/>
          </a:xfrm>
        </p:spPr>
        <p:txBody>
          <a:bodyPr>
            <a:normAutofit fontScale="92500" lnSpcReduction="20000"/>
          </a:bodyPr>
          <a:lstStyle/>
          <a:p>
            <a:pPr marL="114300" indent="0">
              <a:buNone/>
            </a:pPr>
            <a:r>
              <a:rPr lang="en-US" dirty="0"/>
              <a:t>The </a:t>
            </a:r>
            <a:r>
              <a:rPr lang="en-US" dirty="0" err="1"/>
              <a:t>hypersecretion</a:t>
            </a:r>
            <a:r>
              <a:rPr lang="en-US" dirty="0"/>
              <a:t> of growth hormone (GH) in childhood or</a:t>
            </a:r>
          </a:p>
          <a:p>
            <a:pPr marL="114300" indent="0">
              <a:buNone/>
            </a:pPr>
            <a:r>
              <a:rPr lang="en-US" dirty="0"/>
              <a:t>adolescence, before the epiphyseal plates (growth zones) of the</a:t>
            </a:r>
          </a:p>
          <a:p>
            <a:pPr marL="114300" indent="0">
              <a:buNone/>
            </a:pPr>
            <a:r>
              <a:rPr lang="en-US" dirty="0"/>
              <a:t>long bones are depleted, causes </a:t>
            </a:r>
            <a:r>
              <a:rPr lang="en-US" b="1" dirty="0"/>
              <a:t>gigantism, </a:t>
            </a:r>
            <a:r>
              <a:rPr lang="en-US" dirty="0"/>
              <a:t>whereas childhood</a:t>
            </a:r>
          </a:p>
          <a:p>
            <a:pPr marL="114300" indent="0">
              <a:buNone/>
            </a:pPr>
            <a:r>
              <a:rPr lang="en-US" dirty="0" err="1"/>
              <a:t>hyposecretion</a:t>
            </a:r>
            <a:r>
              <a:rPr lang="en-US" dirty="0"/>
              <a:t> causes </a:t>
            </a:r>
            <a:r>
              <a:rPr lang="en-US" b="1" dirty="0"/>
              <a:t>pituitary dwarfism. </a:t>
            </a:r>
            <a:endParaRPr lang="en-US" b="1" dirty="0" smtClean="0"/>
          </a:p>
          <a:p>
            <a:pPr marL="114300" indent="0">
              <a:buNone/>
            </a:pPr>
            <a:endParaRPr lang="en-US" b="1" dirty="0" smtClean="0"/>
          </a:p>
          <a:p>
            <a:pPr marL="114300" indent="0">
              <a:buNone/>
            </a:pPr>
            <a:r>
              <a:rPr lang="en-US" dirty="0" smtClean="0"/>
              <a:t>Now </a:t>
            </a:r>
            <a:r>
              <a:rPr lang="en-US" dirty="0"/>
              <a:t>that </a:t>
            </a:r>
            <a:r>
              <a:rPr lang="en-US" dirty="0" smtClean="0"/>
              <a:t>growth hormone </a:t>
            </a:r>
            <a:r>
              <a:rPr lang="en-US" dirty="0"/>
              <a:t>is plentiful, made by genetically engineered </a:t>
            </a:r>
            <a:r>
              <a:rPr lang="en-US" dirty="0" smtClean="0"/>
              <a:t>bacteria containing </a:t>
            </a:r>
            <a:r>
              <a:rPr lang="en-US" dirty="0"/>
              <a:t>the human GH gene, pituitary dwarfism has </a:t>
            </a:r>
            <a:r>
              <a:rPr lang="en-US" dirty="0" smtClean="0"/>
              <a:t>become rare</a:t>
            </a:r>
            <a:r>
              <a:rPr lang="en-US" dirty="0"/>
              <a:t>. In adulthood, after the epiphyseal plates have closed, </a:t>
            </a:r>
            <a:r>
              <a:rPr lang="en-US" dirty="0" smtClean="0"/>
              <a:t>GH </a:t>
            </a:r>
            <a:r>
              <a:rPr lang="en-US" dirty="0" err="1" smtClean="0"/>
              <a:t>hyposecretion</a:t>
            </a:r>
            <a:r>
              <a:rPr lang="en-US" dirty="0" smtClean="0"/>
              <a:t> </a:t>
            </a:r>
            <a:r>
              <a:rPr lang="en-US" dirty="0"/>
              <a:t>causes little if any problem, but </a:t>
            </a:r>
            <a:r>
              <a:rPr lang="en-US" dirty="0" err="1" smtClean="0"/>
              <a:t>hypersecretion</a:t>
            </a:r>
            <a:r>
              <a:rPr lang="en-US" dirty="0"/>
              <a:t> </a:t>
            </a:r>
            <a:r>
              <a:rPr lang="en-US" dirty="0" smtClean="0"/>
              <a:t>causes </a:t>
            </a:r>
            <a:r>
              <a:rPr lang="en-US" b="1" dirty="0"/>
              <a:t>acromegaly</a:t>
            </a:r>
            <a:r>
              <a:rPr lang="en-US" dirty="0"/>
              <a:t>—thickening of the bones and soft </a:t>
            </a:r>
            <a:r>
              <a:rPr lang="en-US" dirty="0" smtClean="0"/>
              <a:t>tissues, with </a:t>
            </a:r>
            <a:r>
              <a:rPr lang="en-US" dirty="0"/>
              <a:t>especially noticeable effects on the hands, feet, and </a:t>
            </a:r>
            <a:r>
              <a:rPr lang="en-US" dirty="0" smtClean="0"/>
              <a:t>face.</a:t>
            </a:r>
            <a:endParaRPr lang="en-US" dirty="0"/>
          </a:p>
        </p:txBody>
      </p:sp>
      <p:grpSp>
        <p:nvGrpSpPr>
          <p:cNvPr id="4" name="Google Shape;785;p63"/>
          <p:cNvGrpSpPr/>
          <p:nvPr/>
        </p:nvGrpSpPr>
        <p:grpSpPr>
          <a:xfrm>
            <a:off x="-30224" y="6021288"/>
            <a:ext cx="9174223" cy="763481"/>
            <a:chOff x="-1" y="-2"/>
            <a:chExt cx="12248970" cy="755701"/>
          </a:xfrm>
        </p:grpSpPr>
        <p:sp>
          <p:nvSpPr>
            <p:cNvPr id="5" name="Google Shape;786;p63"/>
            <p:cNvSpPr/>
            <p:nvPr/>
          </p:nvSpPr>
          <p:spPr>
            <a:xfrm>
              <a:off x="2797115" y="18571"/>
              <a:ext cx="9451854" cy="684194"/>
            </a:xfrm>
            <a:prstGeom prst="rect">
              <a:avLst/>
            </a:prstGeom>
            <a:solidFill>
              <a:srgbClr val="1F497D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Trebuchet MS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6" name="Google Shape;787;p63"/>
            <p:cNvSpPr/>
            <p:nvPr/>
          </p:nvSpPr>
          <p:spPr>
            <a:xfrm>
              <a:off x="58514" y="16860"/>
              <a:ext cx="2922819" cy="738839"/>
            </a:xfrm>
            <a:prstGeom prst="rect">
              <a:avLst/>
            </a:prstGeom>
            <a:solidFill>
              <a:srgbClr val="C0504D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Trebuchet MS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pic>
          <p:nvPicPr>
            <p:cNvPr id="7" name="Google Shape;788;p63" descr="image1.png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-1" y="-2"/>
              <a:ext cx="704327" cy="61387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Google Shape;789;p63"/>
            <p:cNvSpPr txBox="1"/>
            <p:nvPr/>
          </p:nvSpPr>
          <p:spPr>
            <a:xfrm>
              <a:off x="680790" y="153865"/>
              <a:ext cx="2254326" cy="4648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spAutoFit/>
            </a:bodyPr>
            <a:lstStyle/>
            <a:p>
              <a:pPr marL="0" marR="0" lvl="0" indent="0" algn="ctr" rtl="0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Georgia"/>
                <a:buNone/>
              </a:pPr>
              <a:r>
                <a:rPr lang="en-US" sz="1000" b="0" i="0" u="none" strike="noStrike" cap="none" dirty="0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Al-</a:t>
              </a:r>
              <a:r>
                <a:rPr lang="en-US" sz="1000" b="0" i="0" u="none" strike="noStrike" cap="none" dirty="0" err="1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Farabi</a:t>
              </a:r>
              <a:r>
                <a:rPr lang="en-US" sz="1000" b="0" i="0" u="none" strike="noStrike" cap="none" dirty="0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 Kazakh National University</a:t>
              </a:r>
              <a:endParaRPr dirty="0"/>
            </a:p>
            <a:p>
              <a:pPr marL="0" marR="0" lvl="0" indent="0" algn="ctr" rtl="0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Georgia"/>
                <a:buNone/>
              </a:pPr>
              <a:r>
                <a:rPr lang="en-US" sz="1000" b="0" i="0" u="none" strike="noStrike" cap="none" dirty="0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Higher School of Medicine</a:t>
              </a: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897536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1875" y="836712"/>
            <a:ext cx="8520604" cy="57271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Acromegaly</a:t>
            </a:r>
            <a:endParaRPr lang="ru-RU" b="1" dirty="0">
              <a:latin typeface="Georgia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11698" y="1700809"/>
            <a:ext cx="3252190" cy="4392488"/>
          </a:xfrm>
        </p:spPr>
        <p:txBody>
          <a:bodyPr>
            <a:normAutofit fontScale="92500" lnSpcReduction="20000"/>
          </a:bodyPr>
          <a:lstStyle/>
          <a:p>
            <a:pPr marL="114300" indent="0">
              <a:buNone/>
            </a:pPr>
            <a:r>
              <a:rPr lang="en-US" dirty="0"/>
              <a:t>Acromegaly, a</a:t>
            </a:r>
          </a:p>
          <a:p>
            <a:pPr marL="114300" indent="0">
              <a:buNone/>
            </a:pPr>
            <a:r>
              <a:rPr lang="en-US" dirty="0"/>
              <a:t>Condition Caused by Growth Hormone</a:t>
            </a:r>
          </a:p>
          <a:p>
            <a:pPr marL="114300" indent="0">
              <a:buNone/>
            </a:pPr>
            <a:r>
              <a:rPr lang="en-US" dirty="0" err="1"/>
              <a:t>Hypersecretion</a:t>
            </a:r>
            <a:r>
              <a:rPr lang="en-US" dirty="0"/>
              <a:t> in Adulthood. </a:t>
            </a:r>
            <a:endParaRPr lang="en-US" dirty="0" smtClean="0"/>
          </a:p>
          <a:p>
            <a:pPr marL="114300" indent="0">
              <a:buNone/>
            </a:pPr>
            <a:r>
              <a:rPr lang="en-US" dirty="0" smtClean="0"/>
              <a:t>The </a:t>
            </a:r>
            <a:r>
              <a:rPr lang="en-US" dirty="0"/>
              <a:t>left</a:t>
            </a:r>
          </a:p>
          <a:p>
            <a:pPr marL="114300" indent="0">
              <a:buNone/>
            </a:pPr>
            <a:r>
              <a:rPr lang="en-US" dirty="0"/>
              <a:t>photo exemplifies characteristic thickening of</a:t>
            </a:r>
          </a:p>
          <a:p>
            <a:pPr marL="114300" indent="0">
              <a:buNone/>
            </a:pPr>
            <a:r>
              <a:rPr lang="en-US" dirty="0"/>
              <a:t>the hands compared to the normal hand on</a:t>
            </a:r>
          </a:p>
          <a:p>
            <a:pPr marL="114300" indent="0">
              <a:buNone/>
            </a:pPr>
            <a:r>
              <a:rPr lang="en-US" dirty="0"/>
              <a:t>the right.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5" y="1988839"/>
            <a:ext cx="4679429" cy="3907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oogle Shape;785;p63"/>
          <p:cNvGrpSpPr/>
          <p:nvPr/>
        </p:nvGrpSpPr>
        <p:grpSpPr>
          <a:xfrm>
            <a:off x="-30224" y="6021288"/>
            <a:ext cx="9174223" cy="763481"/>
            <a:chOff x="-1" y="-2"/>
            <a:chExt cx="12248970" cy="755701"/>
          </a:xfrm>
        </p:grpSpPr>
        <p:sp>
          <p:nvSpPr>
            <p:cNvPr id="6" name="Google Shape;786;p63"/>
            <p:cNvSpPr/>
            <p:nvPr/>
          </p:nvSpPr>
          <p:spPr>
            <a:xfrm>
              <a:off x="2797115" y="18571"/>
              <a:ext cx="9451854" cy="684194"/>
            </a:xfrm>
            <a:prstGeom prst="rect">
              <a:avLst/>
            </a:prstGeom>
            <a:solidFill>
              <a:srgbClr val="1F497D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Trebuchet MS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7" name="Google Shape;787;p63"/>
            <p:cNvSpPr/>
            <p:nvPr/>
          </p:nvSpPr>
          <p:spPr>
            <a:xfrm>
              <a:off x="58514" y="16860"/>
              <a:ext cx="2922819" cy="738839"/>
            </a:xfrm>
            <a:prstGeom prst="rect">
              <a:avLst/>
            </a:prstGeom>
            <a:solidFill>
              <a:srgbClr val="C0504D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Trebuchet MS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pic>
          <p:nvPicPr>
            <p:cNvPr id="8" name="Google Shape;788;p63" descr="image1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-1" y="-2"/>
              <a:ext cx="704327" cy="61387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" name="Google Shape;789;p63"/>
            <p:cNvSpPr txBox="1"/>
            <p:nvPr/>
          </p:nvSpPr>
          <p:spPr>
            <a:xfrm>
              <a:off x="680790" y="153865"/>
              <a:ext cx="2254326" cy="4648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spAutoFit/>
            </a:bodyPr>
            <a:lstStyle/>
            <a:p>
              <a:pPr marL="0" marR="0" lvl="0" indent="0" algn="ctr" rtl="0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Georgia"/>
                <a:buNone/>
              </a:pPr>
              <a:r>
                <a:rPr lang="en-US" sz="1000" b="0" i="0" u="none" strike="noStrike" cap="none" dirty="0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Al-</a:t>
              </a:r>
              <a:r>
                <a:rPr lang="en-US" sz="1000" b="0" i="0" u="none" strike="noStrike" cap="none" dirty="0" err="1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Farabi</a:t>
              </a:r>
              <a:r>
                <a:rPr lang="en-US" sz="1000" b="0" i="0" u="none" strike="noStrike" cap="none" dirty="0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 Kazakh National University</a:t>
              </a:r>
              <a:endParaRPr dirty="0"/>
            </a:p>
            <a:p>
              <a:pPr marL="0" marR="0" lvl="0" indent="0" algn="ctr" rtl="0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Georgia"/>
                <a:buNone/>
              </a:pPr>
              <a:r>
                <a:rPr lang="en-US" sz="1000" b="0" i="0" u="none" strike="noStrike" cap="none" dirty="0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Higher School of Medicine</a:t>
              </a: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325826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698" y="692697"/>
            <a:ext cx="8520604" cy="720079"/>
          </a:xfrm>
        </p:spPr>
        <p:txBody>
          <a:bodyPr>
            <a:normAutofit fontScale="90000"/>
          </a:bodyPr>
          <a:lstStyle/>
          <a:p>
            <a:r>
              <a:rPr lang="en-US" dirty="0"/>
              <a:t>Thyroid and Parathyroid Disorders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520" y="1484784"/>
            <a:ext cx="8640960" cy="4661423"/>
          </a:xfrm>
        </p:spPr>
        <p:txBody>
          <a:bodyPr>
            <a:normAutofit fontScale="92500" lnSpcReduction="10000"/>
          </a:bodyPr>
          <a:lstStyle/>
          <a:p>
            <a:pPr marL="114300" indent="0">
              <a:buNone/>
            </a:pPr>
            <a:r>
              <a:rPr lang="en-US" b="1" dirty="0"/>
              <a:t>Congenital hypothyroidism </a:t>
            </a:r>
            <a:r>
              <a:rPr lang="en-US" dirty="0"/>
              <a:t>is thyroid </a:t>
            </a:r>
            <a:r>
              <a:rPr lang="en-US" dirty="0" err="1"/>
              <a:t>hyposecretion</a:t>
            </a:r>
            <a:r>
              <a:rPr lang="en-US" dirty="0"/>
              <a:t> present</a:t>
            </a:r>
          </a:p>
          <a:p>
            <a:pPr marL="114300" indent="0">
              <a:buNone/>
            </a:pPr>
            <a:r>
              <a:rPr lang="en-US" dirty="0"/>
              <a:t>from birth. Severe or prolonged adult hypothyroidism can </a:t>
            </a:r>
            <a:r>
              <a:rPr lang="en-US" dirty="0" smtClean="0"/>
              <a:t>cause </a:t>
            </a:r>
            <a:r>
              <a:rPr lang="en-US" b="1" dirty="0" smtClean="0"/>
              <a:t>myxedema </a:t>
            </a:r>
            <a:r>
              <a:rPr lang="en-US" dirty="0"/>
              <a:t>(MIX-eh-DEE-</a:t>
            </a:r>
            <a:r>
              <a:rPr lang="en-US" dirty="0" err="1"/>
              <a:t>muh</a:t>
            </a:r>
            <a:r>
              <a:rPr lang="en-US" dirty="0"/>
              <a:t>). Both syndromes are </a:t>
            </a:r>
            <a:r>
              <a:rPr lang="en-US" dirty="0" smtClean="0"/>
              <a:t>described in </a:t>
            </a:r>
            <a:r>
              <a:rPr lang="en-US" dirty="0"/>
              <a:t>table 17.8, and both can be treated with oral thyroid </a:t>
            </a:r>
            <a:r>
              <a:rPr lang="en-US" dirty="0" smtClean="0"/>
              <a:t>hormone. </a:t>
            </a:r>
          </a:p>
          <a:p>
            <a:pPr marL="114300" indent="0">
              <a:buNone/>
            </a:pPr>
            <a:r>
              <a:rPr lang="en-US" dirty="0" smtClean="0"/>
              <a:t>A </a:t>
            </a:r>
            <a:r>
              <a:rPr lang="en-US" dirty="0"/>
              <a:t>more conspicuous, often striking abnormality of the </a:t>
            </a:r>
            <a:r>
              <a:rPr lang="en-US" dirty="0" smtClean="0"/>
              <a:t>thyroid is </a:t>
            </a:r>
            <a:r>
              <a:rPr lang="en-US" b="1" dirty="0"/>
              <a:t>endemic </a:t>
            </a:r>
            <a:r>
              <a:rPr lang="en-US" b="1" dirty="0" smtClean="0"/>
              <a:t>goiter</a:t>
            </a:r>
            <a:r>
              <a:rPr lang="en-US" dirty="0" smtClean="0"/>
              <a:t>.</a:t>
            </a:r>
          </a:p>
          <a:p>
            <a:pPr marL="114300" indent="0">
              <a:buNone/>
            </a:pPr>
            <a:r>
              <a:rPr lang="en-US" dirty="0"/>
              <a:t>It results from a deficiency </a:t>
            </a:r>
            <a:r>
              <a:rPr lang="en-US" dirty="0" smtClean="0"/>
              <a:t>of dietary </a:t>
            </a:r>
            <a:r>
              <a:rPr lang="en-US" dirty="0"/>
              <a:t>iodine. Without iodine, the gland cannot synthesize TH.</a:t>
            </a:r>
          </a:p>
          <a:p>
            <a:pPr marL="114300" indent="0">
              <a:buNone/>
            </a:pPr>
            <a:r>
              <a:rPr lang="en-US" dirty="0"/>
              <a:t>Without TH, the pituitary gland receives no feedback and acts as</a:t>
            </a:r>
          </a:p>
          <a:p>
            <a:pPr marL="114300" indent="0">
              <a:buNone/>
            </a:pPr>
            <a:r>
              <a:rPr lang="en-US" dirty="0"/>
              <a:t>if the thyroid were </a:t>
            </a:r>
            <a:r>
              <a:rPr lang="en-US" dirty="0" err="1"/>
              <a:t>understimulated</a:t>
            </a:r>
            <a:r>
              <a:rPr lang="en-US" dirty="0"/>
              <a:t>. As if trying to stimulate it</a:t>
            </a:r>
          </a:p>
          <a:p>
            <a:pPr marL="114300" indent="0">
              <a:buNone/>
            </a:pPr>
            <a:r>
              <a:rPr lang="en-US" dirty="0"/>
              <a:t>more strongly, the pituitary secretes extra TSH, which makes the</a:t>
            </a:r>
          </a:p>
          <a:p>
            <a:pPr marL="114300" indent="0">
              <a:buNone/>
            </a:pPr>
            <a:r>
              <a:rPr lang="en-US" dirty="0"/>
              <a:t>thyroid produce more and more colloid (thyroglobulin).</a:t>
            </a:r>
          </a:p>
        </p:txBody>
      </p:sp>
      <p:grpSp>
        <p:nvGrpSpPr>
          <p:cNvPr id="4" name="Google Shape;785;p63"/>
          <p:cNvGrpSpPr/>
          <p:nvPr/>
        </p:nvGrpSpPr>
        <p:grpSpPr>
          <a:xfrm>
            <a:off x="-30224" y="6021288"/>
            <a:ext cx="9174223" cy="763481"/>
            <a:chOff x="-1" y="-2"/>
            <a:chExt cx="12248970" cy="755701"/>
          </a:xfrm>
        </p:grpSpPr>
        <p:sp>
          <p:nvSpPr>
            <p:cNvPr id="5" name="Google Shape;786;p63"/>
            <p:cNvSpPr/>
            <p:nvPr/>
          </p:nvSpPr>
          <p:spPr>
            <a:xfrm>
              <a:off x="2797115" y="18571"/>
              <a:ext cx="9451854" cy="684194"/>
            </a:xfrm>
            <a:prstGeom prst="rect">
              <a:avLst/>
            </a:prstGeom>
            <a:solidFill>
              <a:srgbClr val="1F497D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Trebuchet MS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6" name="Google Shape;787;p63"/>
            <p:cNvSpPr/>
            <p:nvPr/>
          </p:nvSpPr>
          <p:spPr>
            <a:xfrm>
              <a:off x="58514" y="16860"/>
              <a:ext cx="2922819" cy="738839"/>
            </a:xfrm>
            <a:prstGeom prst="rect">
              <a:avLst/>
            </a:prstGeom>
            <a:solidFill>
              <a:srgbClr val="C0504D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Trebuchet MS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pic>
          <p:nvPicPr>
            <p:cNvPr id="7" name="Google Shape;788;p63" descr="image1.png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-1" y="-2"/>
              <a:ext cx="704327" cy="61387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Google Shape;789;p63"/>
            <p:cNvSpPr txBox="1"/>
            <p:nvPr/>
          </p:nvSpPr>
          <p:spPr>
            <a:xfrm>
              <a:off x="680790" y="153865"/>
              <a:ext cx="2254326" cy="4648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spAutoFit/>
            </a:bodyPr>
            <a:lstStyle/>
            <a:p>
              <a:pPr marL="0" marR="0" lvl="0" indent="0" algn="ctr" rtl="0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Georgia"/>
                <a:buNone/>
              </a:pPr>
              <a:r>
                <a:rPr lang="en-US" sz="1000" b="0" i="0" u="none" strike="noStrike" cap="none" dirty="0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Al-</a:t>
              </a:r>
              <a:r>
                <a:rPr lang="en-US" sz="1000" b="0" i="0" u="none" strike="noStrike" cap="none" dirty="0" err="1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Farabi</a:t>
              </a:r>
              <a:r>
                <a:rPr lang="en-US" sz="1000" b="0" i="0" u="none" strike="noStrike" cap="none" dirty="0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 Kazakh National University</a:t>
              </a:r>
              <a:endParaRPr dirty="0"/>
            </a:p>
            <a:p>
              <a:pPr marL="0" marR="0" lvl="0" indent="0" algn="ctr" rtl="0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Georgia"/>
                <a:buNone/>
              </a:pPr>
              <a:r>
                <a:rPr lang="en-US" sz="1000" b="0" i="0" u="none" strike="noStrike" cap="none" dirty="0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Higher School of Medicine</a:t>
              </a: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921064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698" y="548681"/>
            <a:ext cx="8520604" cy="576063"/>
          </a:xfrm>
        </p:spPr>
        <p:txBody>
          <a:bodyPr>
            <a:normAutofit fontScale="90000"/>
          </a:bodyPr>
          <a:lstStyle/>
          <a:p>
            <a:r>
              <a:rPr lang="en-US" dirty="0"/>
              <a:t>Thyroid and Parathyroid Disorders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1698" y="1412777"/>
            <a:ext cx="8520604" cy="4608512"/>
          </a:xfrm>
        </p:spPr>
        <p:txBody>
          <a:bodyPr>
            <a:normAutofit fontScale="85000" lnSpcReduction="20000"/>
          </a:bodyPr>
          <a:lstStyle/>
          <a:p>
            <a:pPr marL="114300" indent="0">
              <a:buNone/>
            </a:pPr>
            <a:r>
              <a:rPr lang="en-US" dirty="0"/>
              <a:t>The </a:t>
            </a:r>
            <a:r>
              <a:rPr lang="en-US" dirty="0" err="1"/>
              <a:t>parathyroids</a:t>
            </a:r>
            <a:r>
              <a:rPr lang="en-US" dirty="0"/>
              <a:t>, because of their location and small size, are</a:t>
            </a:r>
          </a:p>
          <a:p>
            <a:pPr marL="114300" indent="0">
              <a:buNone/>
            </a:pPr>
            <a:r>
              <a:rPr lang="en-US" dirty="0"/>
              <a:t>sometimes accidentally removed in thyroid surgery or degenerate</a:t>
            </a:r>
          </a:p>
          <a:p>
            <a:pPr marL="114300" indent="0">
              <a:buNone/>
            </a:pPr>
            <a:r>
              <a:rPr lang="en-US" dirty="0"/>
              <a:t>when neck surgeries cut off their blood supply. Without hormone</a:t>
            </a:r>
          </a:p>
          <a:p>
            <a:pPr marL="114300" indent="0">
              <a:buNone/>
            </a:pPr>
            <a:r>
              <a:rPr lang="en-US" dirty="0"/>
              <a:t>replacement therapy, the resulting </a:t>
            </a:r>
            <a:r>
              <a:rPr lang="en-US" b="1" dirty="0" err="1"/>
              <a:t>hypoparathyroidism</a:t>
            </a:r>
            <a:r>
              <a:rPr lang="en-US" b="1" dirty="0"/>
              <a:t> </a:t>
            </a:r>
            <a:r>
              <a:rPr lang="en-US" dirty="0"/>
              <a:t>causes a</a:t>
            </a:r>
          </a:p>
          <a:p>
            <a:pPr marL="114300" indent="0">
              <a:buNone/>
            </a:pPr>
            <a:r>
              <a:rPr lang="en-US" dirty="0"/>
              <a:t>rapid decline in blood calcium level; in as little as 2 or 3 days, this</a:t>
            </a:r>
          </a:p>
          <a:p>
            <a:pPr marL="114300" indent="0">
              <a:buNone/>
            </a:pPr>
            <a:r>
              <a:rPr lang="en-US" dirty="0"/>
              <a:t>can lead to a fatal, suffocating spasm of the muscles of the larynx</a:t>
            </a:r>
          </a:p>
          <a:p>
            <a:pPr marL="114300" indent="0">
              <a:buNone/>
            </a:pPr>
            <a:r>
              <a:rPr lang="en-US" i="1" dirty="0"/>
              <a:t>(</a:t>
            </a:r>
            <a:r>
              <a:rPr lang="en-US" i="1" dirty="0" err="1"/>
              <a:t>hypocalcemic</a:t>
            </a:r>
            <a:r>
              <a:rPr lang="en-US" i="1" dirty="0"/>
              <a:t> </a:t>
            </a:r>
            <a:r>
              <a:rPr lang="en-US" i="1" dirty="0" err="1"/>
              <a:t>tetany</a:t>
            </a:r>
            <a:r>
              <a:rPr lang="en-US" i="1" dirty="0"/>
              <a:t>)</a:t>
            </a:r>
            <a:r>
              <a:rPr lang="en-US" dirty="0"/>
              <a:t>. </a:t>
            </a:r>
            <a:endParaRPr lang="en-US" dirty="0" smtClean="0"/>
          </a:p>
          <a:p>
            <a:pPr marL="114300" indent="0">
              <a:buNone/>
            </a:pPr>
            <a:r>
              <a:rPr lang="en-US" b="1" dirty="0" smtClean="0"/>
              <a:t>Hyperparathyroidism</a:t>
            </a:r>
            <a:r>
              <a:rPr lang="en-US" b="1" dirty="0"/>
              <a:t>, </a:t>
            </a:r>
            <a:r>
              <a:rPr lang="en-US" dirty="0"/>
              <a:t>excess PTH </a:t>
            </a:r>
            <a:r>
              <a:rPr lang="en-US" dirty="0" smtClean="0"/>
              <a:t>secretion, is </a:t>
            </a:r>
            <a:r>
              <a:rPr lang="en-US" dirty="0"/>
              <a:t>usually caused by a parathyroid tumor. It causes the </a:t>
            </a:r>
            <a:r>
              <a:rPr lang="en-US" dirty="0" smtClean="0"/>
              <a:t>bones to </a:t>
            </a:r>
            <a:r>
              <a:rPr lang="en-US" dirty="0"/>
              <a:t>become soft, deformed, and fragile; it raises the blood </a:t>
            </a:r>
            <a:r>
              <a:rPr lang="en-US" dirty="0" smtClean="0"/>
              <a:t>levels of </a:t>
            </a:r>
            <a:r>
              <a:rPr lang="en-US" dirty="0"/>
              <a:t>calcium and phosphate ions; and it promotes the formation </a:t>
            </a:r>
            <a:r>
              <a:rPr lang="en-US" dirty="0" smtClean="0"/>
              <a:t>of </a:t>
            </a:r>
            <a:r>
              <a:rPr lang="en-US" i="1" dirty="0" smtClean="0"/>
              <a:t>renal </a:t>
            </a:r>
            <a:r>
              <a:rPr lang="en-US" i="1" dirty="0"/>
              <a:t>calculi </a:t>
            </a:r>
            <a:r>
              <a:rPr lang="en-US" dirty="0"/>
              <a:t>(kidney stones) composed of calcium phosphate.</a:t>
            </a:r>
          </a:p>
          <a:p>
            <a:pPr marL="114300" indent="0">
              <a:buNone/>
            </a:pPr>
            <a:r>
              <a:rPr lang="en-US" dirty="0"/>
              <a:t>Section 7.4 further describes the relationship among parathyroid</a:t>
            </a:r>
          </a:p>
          <a:p>
            <a:pPr marL="114300" indent="0">
              <a:buNone/>
            </a:pPr>
            <a:r>
              <a:rPr lang="en-US" dirty="0"/>
              <a:t>function, blood calcium, and bone tissue.</a:t>
            </a:r>
          </a:p>
        </p:txBody>
      </p:sp>
      <p:grpSp>
        <p:nvGrpSpPr>
          <p:cNvPr id="4" name="Google Shape;785;p63"/>
          <p:cNvGrpSpPr/>
          <p:nvPr/>
        </p:nvGrpSpPr>
        <p:grpSpPr>
          <a:xfrm>
            <a:off x="-30224" y="6021288"/>
            <a:ext cx="9174223" cy="763481"/>
            <a:chOff x="-1" y="-2"/>
            <a:chExt cx="12248970" cy="755701"/>
          </a:xfrm>
        </p:grpSpPr>
        <p:sp>
          <p:nvSpPr>
            <p:cNvPr id="5" name="Google Shape;786;p63"/>
            <p:cNvSpPr/>
            <p:nvPr/>
          </p:nvSpPr>
          <p:spPr>
            <a:xfrm>
              <a:off x="2797115" y="18571"/>
              <a:ext cx="9451854" cy="684194"/>
            </a:xfrm>
            <a:prstGeom prst="rect">
              <a:avLst/>
            </a:prstGeom>
            <a:solidFill>
              <a:srgbClr val="1F497D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Trebuchet MS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6" name="Google Shape;787;p63"/>
            <p:cNvSpPr/>
            <p:nvPr/>
          </p:nvSpPr>
          <p:spPr>
            <a:xfrm>
              <a:off x="58514" y="16860"/>
              <a:ext cx="2922819" cy="738839"/>
            </a:xfrm>
            <a:prstGeom prst="rect">
              <a:avLst/>
            </a:prstGeom>
            <a:solidFill>
              <a:srgbClr val="C0504D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Trebuchet MS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pic>
          <p:nvPicPr>
            <p:cNvPr id="7" name="Google Shape;788;p63" descr="image1.png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-1" y="-2"/>
              <a:ext cx="704327" cy="61387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Google Shape;789;p63"/>
            <p:cNvSpPr txBox="1"/>
            <p:nvPr/>
          </p:nvSpPr>
          <p:spPr>
            <a:xfrm>
              <a:off x="680790" y="153865"/>
              <a:ext cx="2254326" cy="4648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spAutoFit/>
            </a:bodyPr>
            <a:lstStyle/>
            <a:p>
              <a:pPr marL="0" marR="0" lvl="0" indent="0" algn="ctr" rtl="0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Georgia"/>
                <a:buNone/>
              </a:pPr>
              <a:r>
                <a:rPr lang="en-US" sz="1000" b="0" i="0" u="none" strike="noStrike" cap="none" dirty="0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Al-</a:t>
              </a:r>
              <a:r>
                <a:rPr lang="en-US" sz="1000" b="0" i="0" u="none" strike="noStrike" cap="none" dirty="0" err="1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Farabi</a:t>
              </a:r>
              <a:r>
                <a:rPr lang="en-US" sz="1000" b="0" i="0" u="none" strike="noStrike" cap="none" dirty="0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 Kazakh National University</a:t>
              </a:r>
              <a:endParaRPr dirty="0"/>
            </a:p>
            <a:p>
              <a:pPr marL="0" marR="0" lvl="0" indent="0" algn="ctr" rtl="0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Georgia"/>
                <a:buNone/>
              </a:pPr>
              <a:r>
                <a:rPr lang="en-US" sz="1000" b="0" i="0" u="none" strike="noStrike" cap="none" dirty="0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Higher School of Medicine</a:t>
              </a: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887484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698" y="908721"/>
            <a:ext cx="8520604" cy="432047"/>
          </a:xfrm>
        </p:spPr>
        <p:txBody>
          <a:bodyPr>
            <a:normAutofit fontScale="90000"/>
          </a:bodyPr>
          <a:lstStyle/>
          <a:p>
            <a:r>
              <a:rPr lang="en-US" dirty="0"/>
              <a:t>Endemic Goiter.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1698" y="2009723"/>
            <a:ext cx="3900262" cy="3867550"/>
          </a:xfrm>
        </p:spPr>
        <p:txBody>
          <a:bodyPr>
            <a:normAutofit fontScale="92500" lnSpcReduction="20000"/>
          </a:bodyPr>
          <a:lstStyle/>
          <a:p>
            <a:pPr marL="114300" indent="0">
              <a:buNone/>
            </a:pPr>
            <a:r>
              <a:rPr lang="en-US" dirty="0"/>
              <a:t>Endemic Goiter. An iodine deficiency in </a:t>
            </a:r>
            <a:r>
              <a:rPr lang="en-US" dirty="0" smtClean="0"/>
              <a:t>this person’s </a:t>
            </a:r>
            <a:r>
              <a:rPr lang="en-US" dirty="0"/>
              <a:t>diet resulted in a lack of thyroid hormone and a large</a:t>
            </a:r>
          </a:p>
          <a:p>
            <a:pPr marL="114300" indent="0">
              <a:buNone/>
            </a:pPr>
            <a:r>
              <a:rPr lang="en-US" dirty="0"/>
              <a:t>goiter. For lack of negative feedback inhibition, the </a:t>
            </a:r>
            <a:r>
              <a:rPr lang="en-US" dirty="0" smtClean="0"/>
              <a:t>pituitary secreted </a:t>
            </a:r>
            <a:r>
              <a:rPr lang="en-US" dirty="0"/>
              <a:t>elevated levels of thyroid-stimulating hormone (TSH).</a:t>
            </a:r>
          </a:p>
          <a:p>
            <a:pPr marL="114300" indent="0">
              <a:buNone/>
            </a:pPr>
            <a:r>
              <a:rPr lang="en-US" dirty="0"/>
              <a:t>This resulted in hypertrophy of the thyroid gland.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5" y="1628801"/>
            <a:ext cx="4320480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oogle Shape;785;p63"/>
          <p:cNvGrpSpPr/>
          <p:nvPr/>
        </p:nvGrpSpPr>
        <p:grpSpPr>
          <a:xfrm>
            <a:off x="-30224" y="6021288"/>
            <a:ext cx="9174223" cy="763481"/>
            <a:chOff x="-1" y="-2"/>
            <a:chExt cx="12248970" cy="755701"/>
          </a:xfrm>
        </p:grpSpPr>
        <p:sp>
          <p:nvSpPr>
            <p:cNvPr id="6" name="Google Shape;786;p63"/>
            <p:cNvSpPr/>
            <p:nvPr/>
          </p:nvSpPr>
          <p:spPr>
            <a:xfrm>
              <a:off x="2797115" y="18571"/>
              <a:ext cx="9451854" cy="684194"/>
            </a:xfrm>
            <a:prstGeom prst="rect">
              <a:avLst/>
            </a:prstGeom>
            <a:solidFill>
              <a:srgbClr val="1F497D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Trebuchet MS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7" name="Google Shape;787;p63"/>
            <p:cNvSpPr/>
            <p:nvPr/>
          </p:nvSpPr>
          <p:spPr>
            <a:xfrm>
              <a:off x="58514" y="16860"/>
              <a:ext cx="2922819" cy="738839"/>
            </a:xfrm>
            <a:prstGeom prst="rect">
              <a:avLst/>
            </a:prstGeom>
            <a:solidFill>
              <a:srgbClr val="C0504D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Trebuchet MS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pic>
          <p:nvPicPr>
            <p:cNvPr id="8" name="Google Shape;788;p63" descr="image1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-1" y="-2"/>
              <a:ext cx="704327" cy="61387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" name="Google Shape;789;p63"/>
            <p:cNvSpPr txBox="1"/>
            <p:nvPr/>
          </p:nvSpPr>
          <p:spPr>
            <a:xfrm>
              <a:off x="680790" y="153865"/>
              <a:ext cx="2254326" cy="4648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spAutoFit/>
            </a:bodyPr>
            <a:lstStyle/>
            <a:p>
              <a:pPr marL="0" marR="0" lvl="0" indent="0" algn="ctr" rtl="0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Georgia"/>
                <a:buNone/>
              </a:pPr>
              <a:r>
                <a:rPr lang="en-US" sz="1000" b="0" i="0" u="none" strike="noStrike" cap="none" dirty="0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Al-</a:t>
              </a:r>
              <a:r>
                <a:rPr lang="en-US" sz="1000" b="0" i="0" u="none" strike="noStrike" cap="none" dirty="0" err="1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Farabi</a:t>
              </a:r>
              <a:r>
                <a:rPr lang="en-US" sz="1000" b="0" i="0" u="none" strike="noStrike" cap="none" dirty="0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 Kazakh National University</a:t>
              </a:r>
              <a:endParaRPr dirty="0"/>
            </a:p>
            <a:p>
              <a:pPr marL="0" marR="0" lvl="0" indent="0" algn="ctr" rtl="0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Georgia"/>
                <a:buNone/>
              </a:pPr>
              <a:r>
                <a:rPr lang="en-US" sz="1000" b="0" i="0" u="none" strike="noStrike" cap="none" dirty="0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Higher School of Medicine</a:t>
              </a: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320792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698" y="764705"/>
            <a:ext cx="8520604" cy="504055"/>
          </a:xfrm>
        </p:spPr>
        <p:txBody>
          <a:bodyPr>
            <a:normAutofit fontScale="90000"/>
          </a:bodyPr>
          <a:lstStyle/>
          <a:p>
            <a:r>
              <a:rPr lang="en-US" dirty="0"/>
              <a:t>Adrenal Disorders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1698" y="1412776"/>
            <a:ext cx="8520604" cy="4392488"/>
          </a:xfrm>
        </p:spPr>
        <p:txBody>
          <a:bodyPr>
            <a:normAutofit fontScale="92500" lnSpcReduction="20000"/>
          </a:bodyPr>
          <a:lstStyle/>
          <a:p>
            <a:pPr marL="114300" indent="0">
              <a:buNone/>
            </a:pPr>
            <a:r>
              <a:rPr lang="en-US" b="1" dirty="0" smtClean="0"/>
              <a:t>Cushing</a:t>
            </a: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b="1" dirty="0"/>
              <a:t>syndrome </a:t>
            </a:r>
            <a:r>
              <a:rPr lang="en-US" dirty="0"/>
              <a:t>is excess cortisol secretion owing to </a:t>
            </a:r>
            <a:r>
              <a:rPr lang="en-US" dirty="0" smtClean="0"/>
              <a:t>any of </a:t>
            </a:r>
            <a:r>
              <a:rPr lang="en-US" dirty="0"/>
              <a:t>several causes: </a:t>
            </a:r>
            <a:r>
              <a:rPr lang="en-US" dirty="0" smtClean="0"/>
              <a:t>ACTH </a:t>
            </a:r>
            <a:r>
              <a:rPr lang="en-US" dirty="0"/>
              <a:t>adrenocorticotropic </a:t>
            </a:r>
            <a:r>
              <a:rPr lang="en-US" dirty="0" smtClean="0"/>
              <a:t>hormone  </a:t>
            </a:r>
            <a:r>
              <a:rPr lang="en-US" dirty="0" err="1"/>
              <a:t>hypersecretion</a:t>
            </a:r>
            <a:r>
              <a:rPr lang="en-US" dirty="0"/>
              <a:t> by the pituitary, </a:t>
            </a:r>
            <a:r>
              <a:rPr lang="en-US" dirty="0" smtClean="0"/>
              <a:t>ACTH secreting tumors</a:t>
            </a:r>
            <a:r>
              <a:rPr lang="en-US" dirty="0"/>
              <a:t>, or hyperactivity of the adrenal cortex </a:t>
            </a:r>
            <a:r>
              <a:rPr lang="en-US" dirty="0" smtClean="0"/>
              <a:t>independently of ACTH adrenocorticotropic hormone.</a:t>
            </a:r>
          </a:p>
          <a:p>
            <a:pPr marL="114300" indent="0">
              <a:buNone/>
            </a:pPr>
            <a:r>
              <a:rPr lang="en-US" dirty="0" smtClean="0"/>
              <a:t>Cushing </a:t>
            </a:r>
            <a:r>
              <a:rPr lang="en-US" dirty="0"/>
              <a:t>syndrome disrupts carbohydrate and</a:t>
            </a:r>
          </a:p>
          <a:p>
            <a:pPr marL="114300" indent="0">
              <a:buNone/>
            </a:pPr>
            <a:r>
              <a:rPr lang="en-US" dirty="0"/>
              <a:t>protein metabolism, leading to hyperglycemia, hypertension, </a:t>
            </a:r>
            <a:r>
              <a:rPr lang="en-US" dirty="0" smtClean="0"/>
              <a:t>muscular weakness</a:t>
            </a:r>
            <a:r>
              <a:rPr lang="en-US" dirty="0"/>
              <a:t>, and edema. Muscle and bone mass are lost </a:t>
            </a:r>
            <a:r>
              <a:rPr lang="en-US" dirty="0" smtClean="0"/>
              <a:t>rapidly as </a:t>
            </a:r>
            <a:r>
              <a:rPr lang="en-US" dirty="0"/>
              <a:t>protein is catabolized. Some patients exhibit abnormal </a:t>
            </a:r>
            <a:r>
              <a:rPr lang="en-US" dirty="0" smtClean="0"/>
              <a:t>fat deposition </a:t>
            </a:r>
            <a:r>
              <a:rPr lang="en-US" dirty="0"/>
              <a:t>between the shoulders (“buffalo hump”) or in the </a:t>
            </a:r>
            <a:r>
              <a:rPr lang="en-US" dirty="0" smtClean="0"/>
              <a:t>face (“</a:t>
            </a:r>
            <a:r>
              <a:rPr lang="en-US" dirty="0"/>
              <a:t>moon face”) (fig. 17.27). Long-term hydrocortisone therapy </a:t>
            </a:r>
            <a:r>
              <a:rPr lang="en-US" dirty="0" smtClean="0"/>
              <a:t>can have </a:t>
            </a:r>
            <a:r>
              <a:rPr lang="en-US" dirty="0"/>
              <a:t>similar effects.</a:t>
            </a:r>
          </a:p>
        </p:txBody>
      </p:sp>
      <p:grpSp>
        <p:nvGrpSpPr>
          <p:cNvPr id="4" name="Google Shape;785;p63"/>
          <p:cNvGrpSpPr/>
          <p:nvPr/>
        </p:nvGrpSpPr>
        <p:grpSpPr>
          <a:xfrm>
            <a:off x="-30224" y="6021288"/>
            <a:ext cx="9174223" cy="763481"/>
            <a:chOff x="-1" y="-2"/>
            <a:chExt cx="12248970" cy="755701"/>
          </a:xfrm>
        </p:grpSpPr>
        <p:sp>
          <p:nvSpPr>
            <p:cNvPr id="5" name="Google Shape;786;p63"/>
            <p:cNvSpPr/>
            <p:nvPr/>
          </p:nvSpPr>
          <p:spPr>
            <a:xfrm>
              <a:off x="2797115" y="18571"/>
              <a:ext cx="9451854" cy="684194"/>
            </a:xfrm>
            <a:prstGeom prst="rect">
              <a:avLst/>
            </a:prstGeom>
            <a:solidFill>
              <a:srgbClr val="1F497D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Trebuchet MS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6" name="Google Shape;787;p63"/>
            <p:cNvSpPr/>
            <p:nvPr/>
          </p:nvSpPr>
          <p:spPr>
            <a:xfrm>
              <a:off x="58514" y="16860"/>
              <a:ext cx="2922819" cy="738839"/>
            </a:xfrm>
            <a:prstGeom prst="rect">
              <a:avLst/>
            </a:prstGeom>
            <a:solidFill>
              <a:srgbClr val="C0504D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Trebuchet MS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pic>
          <p:nvPicPr>
            <p:cNvPr id="7" name="Google Shape;788;p63" descr="image1.png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-1" y="-2"/>
              <a:ext cx="704327" cy="61387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Google Shape;789;p63"/>
            <p:cNvSpPr txBox="1"/>
            <p:nvPr/>
          </p:nvSpPr>
          <p:spPr>
            <a:xfrm>
              <a:off x="680790" y="153865"/>
              <a:ext cx="2254326" cy="4648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spAutoFit/>
            </a:bodyPr>
            <a:lstStyle/>
            <a:p>
              <a:pPr marL="0" marR="0" lvl="0" indent="0" algn="ctr" rtl="0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Georgia"/>
                <a:buNone/>
              </a:pPr>
              <a:r>
                <a:rPr lang="en-US" sz="1000" b="0" i="0" u="none" strike="noStrike" cap="none" dirty="0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Al-</a:t>
              </a:r>
              <a:r>
                <a:rPr lang="en-US" sz="1000" b="0" i="0" u="none" strike="noStrike" cap="none" dirty="0" err="1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Farabi</a:t>
              </a:r>
              <a:r>
                <a:rPr lang="en-US" sz="1000" b="0" i="0" u="none" strike="noStrike" cap="none" dirty="0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 Kazakh National University</a:t>
              </a:r>
              <a:endParaRPr dirty="0"/>
            </a:p>
            <a:p>
              <a:pPr marL="0" marR="0" lvl="0" indent="0" algn="ctr" rtl="0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Georgia"/>
                <a:buNone/>
              </a:pPr>
              <a:r>
                <a:rPr lang="en-US" sz="1000" b="0" i="0" u="none" strike="noStrike" cap="none" dirty="0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Higher School of Medicine</a:t>
              </a: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4018575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698" y="836713"/>
            <a:ext cx="8520604" cy="288031"/>
          </a:xfrm>
        </p:spPr>
        <p:txBody>
          <a:bodyPr>
            <a:normAutofit fontScale="90000"/>
          </a:bodyPr>
          <a:lstStyle/>
          <a:p>
            <a:r>
              <a:rPr lang="en-US" dirty="0"/>
              <a:t>Cushing Syndrome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1698" y="2009723"/>
            <a:ext cx="3756246" cy="3416404"/>
          </a:xfrm>
        </p:spPr>
        <p:txBody>
          <a:bodyPr/>
          <a:lstStyle/>
          <a:p>
            <a:pPr marL="114300" indent="0">
              <a:buNone/>
            </a:pPr>
            <a:r>
              <a:rPr lang="en-US" dirty="0"/>
              <a:t>Cushing Syndrome in an</a:t>
            </a:r>
          </a:p>
          <a:p>
            <a:pPr marL="114300" indent="0">
              <a:buNone/>
            </a:pPr>
            <a:r>
              <a:rPr lang="en-US" dirty="0"/>
              <a:t>Infant. Note the “moon face” appearance</a:t>
            </a:r>
          </a:p>
          <a:p>
            <a:pPr marL="114300" indent="0">
              <a:buNone/>
            </a:pPr>
            <a:r>
              <a:rPr lang="en-US" dirty="0"/>
              <a:t>characteristic of this syndrome.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700809"/>
            <a:ext cx="4680520" cy="417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oogle Shape;785;p63"/>
          <p:cNvGrpSpPr/>
          <p:nvPr/>
        </p:nvGrpSpPr>
        <p:grpSpPr>
          <a:xfrm>
            <a:off x="-30224" y="6021288"/>
            <a:ext cx="9174223" cy="763481"/>
            <a:chOff x="-1" y="-2"/>
            <a:chExt cx="12248970" cy="755701"/>
          </a:xfrm>
        </p:grpSpPr>
        <p:sp>
          <p:nvSpPr>
            <p:cNvPr id="6" name="Google Shape;786;p63"/>
            <p:cNvSpPr/>
            <p:nvPr/>
          </p:nvSpPr>
          <p:spPr>
            <a:xfrm>
              <a:off x="2797115" y="18571"/>
              <a:ext cx="9451854" cy="684194"/>
            </a:xfrm>
            <a:prstGeom prst="rect">
              <a:avLst/>
            </a:prstGeom>
            <a:solidFill>
              <a:srgbClr val="1F497D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Trebuchet MS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7" name="Google Shape;787;p63"/>
            <p:cNvSpPr/>
            <p:nvPr/>
          </p:nvSpPr>
          <p:spPr>
            <a:xfrm>
              <a:off x="58514" y="16860"/>
              <a:ext cx="2922819" cy="738839"/>
            </a:xfrm>
            <a:prstGeom prst="rect">
              <a:avLst/>
            </a:prstGeom>
            <a:solidFill>
              <a:srgbClr val="C0504D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Trebuchet MS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pic>
          <p:nvPicPr>
            <p:cNvPr id="8" name="Google Shape;788;p63" descr="image1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-1" y="-2"/>
              <a:ext cx="704327" cy="61387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" name="Google Shape;789;p63"/>
            <p:cNvSpPr txBox="1"/>
            <p:nvPr/>
          </p:nvSpPr>
          <p:spPr>
            <a:xfrm>
              <a:off x="680790" y="153865"/>
              <a:ext cx="2254326" cy="4648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spAutoFit/>
            </a:bodyPr>
            <a:lstStyle/>
            <a:p>
              <a:pPr marL="0" marR="0" lvl="0" indent="0" algn="ctr" rtl="0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Georgia"/>
                <a:buNone/>
              </a:pPr>
              <a:r>
                <a:rPr lang="en-US" sz="1000" b="0" i="0" u="none" strike="noStrike" cap="none" dirty="0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Al-</a:t>
              </a:r>
              <a:r>
                <a:rPr lang="en-US" sz="1000" b="0" i="0" u="none" strike="noStrike" cap="none" dirty="0" err="1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Farabi</a:t>
              </a:r>
              <a:r>
                <a:rPr lang="en-US" sz="1000" b="0" i="0" u="none" strike="noStrike" cap="none" dirty="0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 Kazakh National University</a:t>
              </a:r>
              <a:endParaRPr dirty="0"/>
            </a:p>
            <a:p>
              <a:pPr marL="0" marR="0" lvl="0" indent="0" algn="ctr" rtl="0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Georgia"/>
                <a:buNone/>
              </a:pPr>
              <a:r>
                <a:rPr lang="en-US" sz="1000" b="0" i="0" u="none" strike="noStrike" cap="none" dirty="0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Higher School of Medicine</a:t>
              </a: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349449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H:\General\SCAN-TRANSFER\Scan for duty doctors to be uploaded to PMO\433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73125"/>
            <a:ext cx="8424936" cy="5004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oogle Shape;785;p63"/>
          <p:cNvGrpSpPr/>
          <p:nvPr/>
        </p:nvGrpSpPr>
        <p:grpSpPr>
          <a:xfrm>
            <a:off x="-30224" y="6021288"/>
            <a:ext cx="9174223" cy="763481"/>
            <a:chOff x="-1" y="-2"/>
            <a:chExt cx="12248970" cy="755701"/>
          </a:xfrm>
        </p:grpSpPr>
        <p:sp>
          <p:nvSpPr>
            <p:cNvPr id="6" name="Google Shape;786;p63"/>
            <p:cNvSpPr/>
            <p:nvPr/>
          </p:nvSpPr>
          <p:spPr>
            <a:xfrm>
              <a:off x="2797115" y="18571"/>
              <a:ext cx="9451854" cy="684194"/>
            </a:xfrm>
            <a:prstGeom prst="rect">
              <a:avLst/>
            </a:prstGeom>
            <a:solidFill>
              <a:srgbClr val="1F497D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Trebuchet MS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7" name="Google Shape;787;p63"/>
            <p:cNvSpPr/>
            <p:nvPr/>
          </p:nvSpPr>
          <p:spPr>
            <a:xfrm>
              <a:off x="58514" y="16860"/>
              <a:ext cx="2922819" cy="738839"/>
            </a:xfrm>
            <a:prstGeom prst="rect">
              <a:avLst/>
            </a:prstGeom>
            <a:solidFill>
              <a:srgbClr val="C0504D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Trebuchet MS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pic>
          <p:nvPicPr>
            <p:cNvPr id="8" name="Google Shape;788;p63" descr="image1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-1" y="-2"/>
              <a:ext cx="704327" cy="61387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" name="Google Shape;789;p63"/>
            <p:cNvSpPr txBox="1"/>
            <p:nvPr/>
          </p:nvSpPr>
          <p:spPr>
            <a:xfrm>
              <a:off x="680790" y="153865"/>
              <a:ext cx="2254326" cy="4648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spAutoFit/>
            </a:bodyPr>
            <a:lstStyle/>
            <a:p>
              <a:pPr marL="0" marR="0" lvl="0" indent="0" algn="ctr" rtl="0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Georgia"/>
                <a:buNone/>
              </a:pPr>
              <a:r>
                <a:rPr lang="en-US" sz="1000" b="0" i="0" u="none" strike="noStrike" cap="none" dirty="0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Al-</a:t>
              </a:r>
              <a:r>
                <a:rPr lang="en-US" sz="1000" b="0" i="0" u="none" strike="noStrike" cap="none" dirty="0" err="1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Farabi</a:t>
              </a:r>
              <a:r>
                <a:rPr lang="en-US" sz="1000" b="0" i="0" u="none" strike="noStrike" cap="none" dirty="0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 Kazakh National University</a:t>
              </a:r>
              <a:endParaRPr dirty="0"/>
            </a:p>
            <a:p>
              <a:pPr marL="0" marR="0" lvl="0" indent="0" algn="ctr" rtl="0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Georgia"/>
                <a:buNone/>
              </a:pPr>
              <a:r>
                <a:rPr lang="en-US" sz="1000" b="0" i="0" u="none" strike="noStrike" cap="none" dirty="0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Higher School of Medicine</a:t>
              </a: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539047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Google Shape;781;p63"/>
          <p:cNvSpPr txBox="1">
            <a:spLocks noGrp="1"/>
          </p:cNvSpPr>
          <p:nvPr>
            <p:ph type="title"/>
          </p:nvPr>
        </p:nvSpPr>
        <p:spPr>
          <a:xfrm>
            <a:off x="311698" y="273570"/>
            <a:ext cx="8520604" cy="572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 fontScale="90000"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Georgia"/>
              <a:buNone/>
            </a:pPr>
            <a:r>
              <a:rPr lang="en-US" sz="2600" b="1" dirty="0">
                <a:latin typeface="Georgia"/>
                <a:ea typeface="Georgia"/>
                <a:cs typeface="Georgia"/>
                <a:sym typeface="Georgia"/>
              </a:rPr>
              <a:t>LEARNING OUTCOMES</a:t>
            </a:r>
            <a:endParaRPr dirty="0"/>
          </a:p>
        </p:txBody>
      </p:sp>
      <p:sp>
        <p:nvSpPr>
          <p:cNvPr id="782" name="Google Shape;782;p63"/>
          <p:cNvSpPr txBox="1">
            <a:spLocks noGrp="1"/>
          </p:cNvSpPr>
          <p:nvPr>
            <p:ph type="body" idx="1"/>
          </p:nvPr>
        </p:nvSpPr>
        <p:spPr>
          <a:xfrm>
            <a:off x="107504" y="1073096"/>
            <a:ext cx="9036496" cy="4387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79"/>
              <a:buFont typeface="Georgia"/>
              <a:buNone/>
            </a:pPr>
            <a:r>
              <a:rPr lang="en-US" sz="1800" b="1" dirty="0">
                <a:solidFill>
                  <a:schemeClr val="tx1"/>
                </a:solidFill>
                <a:latin typeface="Georgia" pitchFamily="18" charset="0"/>
                <a:ea typeface="Georgia"/>
                <a:cs typeface="Georgia"/>
                <a:sym typeface="Georgia"/>
              </a:rPr>
              <a:t>As a result of the lesson you will be able to:</a:t>
            </a:r>
            <a:endParaRPr sz="1800" dirty="0">
              <a:solidFill>
                <a:schemeClr val="tx1"/>
              </a:solidFill>
              <a:latin typeface="Georgia" pitchFamily="18" charset="0"/>
            </a:endParaRPr>
          </a:p>
          <a:p>
            <a:pPr marL="114300" indent="0">
              <a:buNone/>
            </a:pPr>
            <a:r>
              <a:rPr lang="en-US" dirty="0" smtClean="0"/>
              <a:t>a</a:t>
            </a:r>
            <a:r>
              <a:rPr lang="en-US" dirty="0"/>
              <a:t>. </a:t>
            </a:r>
            <a:r>
              <a:rPr lang="en-US" dirty="0" smtClean="0"/>
              <a:t>Explain </a:t>
            </a:r>
            <a:r>
              <a:rPr lang="en-US" b="1" dirty="0"/>
              <a:t>h</a:t>
            </a:r>
            <a:r>
              <a:rPr lang="en-US" b="1" dirty="0" smtClean="0"/>
              <a:t>ormone </a:t>
            </a:r>
            <a:r>
              <a:rPr lang="en-US" b="1" dirty="0"/>
              <a:t>r</a:t>
            </a:r>
            <a:r>
              <a:rPr lang="en-US" b="1" dirty="0" smtClean="0"/>
              <a:t>eceptors </a:t>
            </a:r>
            <a:r>
              <a:rPr lang="en-US" b="1" dirty="0"/>
              <a:t>and </a:t>
            </a:r>
            <a:r>
              <a:rPr lang="en-US" b="1" dirty="0" smtClean="0"/>
              <a:t>therapy</a:t>
            </a:r>
            <a:endParaRPr lang="en-US" dirty="0" smtClean="0"/>
          </a:p>
          <a:p>
            <a:pPr marL="114300" indent="0">
              <a:buNone/>
            </a:pPr>
            <a:r>
              <a:rPr lang="en-US" dirty="0" smtClean="0"/>
              <a:t>b</a:t>
            </a:r>
            <a:r>
              <a:rPr lang="en-US" dirty="0"/>
              <a:t>. </a:t>
            </a:r>
            <a:r>
              <a:rPr lang="en-US" dirty="0" smtClean="0"/>
              <a:t>Describe Steroids </a:t>
            </a:r>
            <a:r>
              <a:rPr lang="en-US" dirty="0"/>
              <a:t>and Thyroid Hormone;</a:t>
            </a:r>
          </a:p>
          <a:p>
            <a:pPr marL="114300" indent="0">
              <a:buNone/>
            </a:pPr>
            <a:r>
              <a:rPr lang="en-US" dirty="0"/>
              <a:t>c. </a:t>
            </a:r>
            <a:r>
              <a:rPr lang="en-US" dirty="0" smtClean="0"/>
              <a:t>Explain </a:t>
            </a:r>
            <a:r>
              <a:rPr lang="en-US" b="1" dirty="0">
                <a:latin typeface="Georgia" pitchFamily="18" charset="0"/>
              </a:rPr>
              <a:t>s</a:t>
            </a:r>
            <a:r>
              <a:rPr lang="en-US" b="1" dirty="0" smtClean="0">
                <a:latin typeface="Georgia" pitchFamily="18" charset="0"/>
              </a:rPr>
              <a:t>teroids </a:t>
            </a:r>
            <a:r>
              <a:rPr lang="en-US" b="1" dirty="0">
                <a:latin typeface="Georgia" pitchFamily="18" charset="0"/>
              </a:rPr>
              <a:t>and </a:t>
            </a:r>
            <a:r>
              <a:rPr lang="en-US" b="1" dirty="0" smtClean="0">
                <a:latin typeface="Georgia" pitchFamily="18" charset="0"/>
              </a:rPr>
              <a:t>thyroid hormone</a:t>
            </a:r>
            <a:r>
              <a:rPr lang="en-US" dirty="0" smtClean="0"/>
              <a:t>;</a:t>
            </a:r>
            <a:endParaRPr lang="en-US" dirty="0"/>
          </a:p>
          <a:p>
            <a:pPr marL="114300" indent="0">
              <a:buNone/>
            </a:pPr>
            <a:r>
              <a:rPr lang="en-US" dirty="0"/>
              <a:t>d. </a:t>
            </a:r>
            <a:r>
              <a:rPr lang="en-US" dirty="0" smtClean="0"/>
              <a:t>Describe </a:t>
            </a:r>
            <a:r>
              <a:rPr lang="en-US" b="1" dirty="0" smtClean="0">
                <a:latin typeface="Georgia" pitchFamily="18" charset="0"/>
              </a:rPr>
              <a:t>peptides </a:t>
            </a:r>
            <a:r>
              <a:rPr lang="en-US" b="1" dirty="0">
                <a:latin typeface="Georgia" pitchFamily="18" charset="0"/>
              </a:rPr>
              <a:t>and </a:t>
            </a:r>
            <a:r>
              <a:rPr lang="en-US" b="1" dirty="0" err="1">
                <a:latin typeface="Georgia" pitchFamily="18" charset="0"/>
              </a:rPr>
              <a:t>c</a:t>
            </a:r>
            <a:r>
              <a:rPr lang="en-US" b="1" dirty="0" err="1" smtClean="0">
                <a:latin typeface="Georgia" pitchFamily="18" charset="0"/>
              </a:rPr>
              <a:t>atecholamines</a:t>
            </a:r>
            <a:r>
              <a:rPr lang="en-US" dirty="0" smtClean="0"/>
              <a:t>;</a:t>
            </a:r>
            <a:endParaRPr lang="en-US" dirty="0"/>
          </a:p>
          <a:p>
            <a:pPr marL="114300" indent="0">
              <a:buNone/>
            </a:pPr>
            <a:r>
              <a:rPr lang="en-US" dirty="0"/>
              <a:t>e. Signal </a:t>
            </a:r>
            <a:r>
              <a:rPr lang="en-US" dirty="0" smtClean="0"/>
              <a:t>Amplification</a:t>
            </a:r>
          </a:p>
          <a:p>
            <a:pPr marL="114300" indent="0">
              <a:buNone/>
            </a:pPr>
            <a:r>
              <a:rPr lang="en-US" dirty="0" smtClean="0"/>
              <a:t>f.  Modulation </a:t>
            </a:r>
            <a:r>
              <a:rPr lang="en-US" dirty="0"/>
              <a:t>of Target-Cell Sensitivity</a:t>
            </a:r>
            <a:r>
              <a:rPr lang="en-US" dirty="0" smtClean="0"/>
              <a:t>.</a:t>
            </a:r>
          </a:p>
          <a:p>
            <a:pPr marL="114300" indent="0">
              <a:buNone/>
            </a:pPr>
            <a:endParaRPr b="1" i="1" dirty="0">
              <a:solidFill>
                <a:schemeClr val="tx1"/>
              </a:solidFill>
              <a:latin typeface="Georgia" pitchFamily="18" charset="0"/>
              <a:ea typeface="Georgia"/>
              <a:cs typeface="Georgia"/>
              <a:sym typeface="Georgia"/>
            </a:endParaRPr>
          </a:p>
        </p:txBody>
      </p:sp>
      <p:sp>
        <p:nvSpPr>
          <p:cNvPr id="783" name="Google Shape;783;p63"/>
          <p:cNvSpPr/>
          <p:nvPr/>
        </p:nvSpPr>
        <p:spPr>
          <a:xfrm>
            <a:off x="386396" y="874668"/>
            <a:ext cx="6443282" cy="57053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F4F4"/>
              </a:buClr>
              <a:buSzPts val="1800"/>
              <a:buFont typeface="Trebuchet MS"/>
              <a:buNone/>
            </a:pPr>
            <a:endParaRPr sz="1800" b="0" i="0" u="none" strike="noStrike" cap="none">
              <a:solidFill>
                <a:srgbClr val="F4F4F4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grpSp>
        <p:nvGrpSpPr>
          <p:cNvPr id="785" name="Google Shape;785;p63"/>
          <p:cNvGrpSpPr/>
          <p:nvPr/>
        </p:nvGrpSpPr>
        <p:grpSpPr>
          <a:xfrm>
            <a:off x="-74260" y="6021288"/>
            <a:ext cx="9218260" cy="936103"/>
            <a:chOff x="-1" y="-2"/>
            <a:chExt cx="12248970" cy="755701"/>
          </a:xfrm>
        </p:grpSpPr>
        <p:sp>
          <p:nvSpPr>
            <p:cNvPr id="786" name="Google Shape;786;p63"/>
            <p:cNvSpPr/>
            <p:nvPr/>
          </p:nvSpPr>
          <p:spPr>
            <a:xfrm>
              <a:off x="2797115" y="18571"/>
              <a:ext cx="9451854" cy="684194"/>
            </a:xfrm>
            <a:prstGeom prst="rect">
              <a:avLst/>
            </a:prstGeom>
            <a:solidFill>
              <a:srgbClr val="1F497D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Trebuchet MS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787" name="Google Shape;787;p63"/>
            <p:cNvSpPr/>
            <p:nvPr/>
          </p:nvSpPr>
          <p:spPr>
            <a:xfrm>
              <a:off x="58514" y="16860"/>
              <a:ext cx="2922819" cy="738839"/>
            </a:xfrm>
            <a:prstGeom prst="rect">
              <a:avLst/>
            </a:prstGeom>
            <a:solidFill>
              <a:srgbClr val="C0504D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Trebuchet MS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pic>
          <p:nvPicPr>
            <p:cNvPr id="788" name="Google Shape;788;p63" descr="image1.png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-1" y="-2"/>
              <a:ext cx="704327" cy="61387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89" name="Google Shape;789;p63"/>
            <p:cNvSpPr txBox="1"/>
            <p:nvPr/>
          </p:nvSpPr>
          <p:spPr>
            <a:xfrm>
              <a:off x="680790" y="153865"/>
              <a:ext cx="2254326" cy="4648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spAutoFit/>
            </a:bodyPr>
            <a:lstStyle/>
            <a:p>
              <a:pPr marL="0" marR="0" lvl="0" indent="0" algn="ctr" rtl="0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Georgia"/>
                <a:buNone/>
              </a:pPr>
              <a:r>
                <a:rPr lang="en-US" sz="1000" b="0" i="0" u="none" strike="noStrike" cap="none" dirty="0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Al-</a:t>
              </a:r>
              <a:r>
                <a:rPr lang="en-US" sz="1000" b="0" i="0" u="none" strike="noStrike" cap="none" dirty="0" err="1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Farabi</a:t>
              </a:r>
              <a:r>
                <a:rPr lang="en-US" sz="1000" b="0" i="0" u="none" strike="noStrike" cap="none" dirty="0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 Kazakh National University</a:t>
              </a:r>
              <a:endParaRPr dirty="0"/>
            </a:p>
            <a:p>
              <a:pPr marL="0" marR="0" lvl="0" indent="0" algn="ctr" rtl="0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Georgia"/>
                <a:buNone/>
              </a:pPr>
              <a:r>
                <a:rPr lang="en-US" sz="1000" b="0" i="0" u="none" strike="noStrike" cap="none" dirty="0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Higher School of Medicine</a:t>
              </a:r>
              <a:endParaRPr dirty="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H:\General\SCAN-TRANSFER\Scan for duty doctors to be uploaded to PMO\433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61989"/>
            <a:ext cx="8856984" cy="5215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oogle Shape;785;p63"/>
          <p:cNvGrpSpPr/>
          <p:nvPr/>
        </p:nvGrpSpPr>
        <p:grpSpPr>
          <a:xfrm>
            <a:off x="-30224" y="6021288"/>
            <a:ext cx="9174223" cy="763481"/>
            <a:chOff x="-1" y="-2"/>
            <a:chExt cx="12248970" cy="755701"/>
          </a:xfrm>
        </p:grpSpPr>
        <p:sp>
          <p:nvSpPr>
            <p:cNvPr id="6" name="Google Shape;786;p63"/>
            <p:cNvSpPr/>
            <p:nvPr/>
          </p:nvSpPr>
          <p:spPr>
            <a:xfrm>
              <a:off x="2797115" y="18571"/>
              <a:ext cx="9451854" cy="684194"/>
            </a:xfrm>
            <a:prstGeom prst="rect">
              <a:avLst/>
            </a:prstGeom>
            <a:solidFill>
              <a:srgbClr val="1F497D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Trebuchet MS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7" name="Google Shape;787;p63"/>
            <p:cNvSpPr/>
            <p:nvPr/>
          </p:nvSpPr>
          <p:spPr>
            <a:xfrm>
              <a:off x="58514" y="16860"/>
              <a:ext cx="2922819" cy="738839"/>
            </a:xfrm>
            <a:prstGeom prst="rect">
              <a:avLst/>
            </a:prstGeom>
            <a:solidFill>
              <a:srgbClr val="C0504D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Trebuchet MS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pic>
          <p:nvPicPr>
            <p:cNvPr id="8" name="Google Shape;788;p63" descr="image1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-1" y="-2"/>
              <a:ext cx="704327" cy="61387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" name="Google Shape;789;p63"/>
            <p:cNvSpPr txBox="1"/>
            <p:nvPr/>
          </p:nvSpPr>
          <p:spPr>
            <a:xfrm>
              <a:off x="680790" y="153865"/>
              <a:ext cx="2254326" cy="4648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spAutoFit/>
            </a:bodyPr>
            <a:lstStyle/>
            <a:p>
              <a:pPr marL="0" marR="0" lvl="0" indent="0" algn="ctr" rtl="0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Georgia"/>
                <a:buNone/>
              </a:pPr>
              <a:r>
                <a:rPr lang="en-US" sz="1000" b="0" i="0" u="none" strike="noStrike" cap="none" dirty="0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Al-</a:t>
              </a:r>
              <a:r>
                <a:rPr lang="en-US" sz="1000" b="0" i="0" u="none" strike="noStrike" cap="none" dirty="0" err="1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Farabi</a:t>
              </a:r>
              <a:r>
                <a:rPr lang="en-US" sz="1000" b="0" i="0" u="none" strike="noStrike" cap="none" dirty="0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 Kazakh National University</a:t>
              </a:r>
              <a:endParaRPr dirty="0"/>
            </a:p>
            <a:p>
              <a:pPr marL="0" marR="0" lvl="0" indent="0" algn="ctr" rtl="0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Georgia"/>
                <a:buNone/>
              </a:pPr>
              <a:r>
                <a:rPr lang="en-US" sz="1000" b="0" i="0" u="none" strike="noStrike" cap="none" dirty="0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Higher School of Medicine</a:t>
              </a: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370407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/>
              <a:t>Adrenogenital</a:t>
            </a:r>
            <a:r>
              <a:rPr lang="en-US" b="1" dirty="0"/>
              <a:t> syndrome (AGS),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marL="114300" indent="0">
              <a:buNone/>
            </a:pPr>
            <a:r>
              <a:rPr lang="en-US" b="1" dirty="0" err="1"/>
              <a:t>Adrenogenital</a:t>
            </a:r>
            <a:r>
              <a:rPr lang="en-US" b="1" dirty="0"/>
              <a:t> syndrome (AGS), </a:t>
            </a:r>
            <a:r>
              <a:rPr lang="en-US" dirty="0"/>
              <a:t>the </a:t>
            </a:r>
            <a:r>
              <a:rPr lang="en-US" dirty="0" err="1"/>
              <a:t>hypersecretion</a:t>
            </a:r>
            <a:r>
              <a:rPr lang="en-US" dirty="0"/>
              <a:t> of adrenal</a:t>
            </a:r>
          </a:p>
          <a:p>
            <a:pPr marL="114300" indent="0">
              <a:buNone/>
            </a:pPr>
            <a:r>
              <a:rPr lang="en-US" dirty="0"/>
              <a:t>androgens, commonly accompanies Cushing syndrome. In</a:t>
            </a:r>
          </a:p>
          <a:p>
            <a:pPr marL="114300" indent="0">
              <a:buNone/>
            </a:pPr>
            <a:r>
              <a:rPr lang="en-US" dirty="0"/>
              <a:t>children, AGS often causes enlargement of the penis or </a:t>
            </a:r>
            <a:r>
              <a:rPr lang="en-US" dirty="0" smtClean="0"/>
              <a:t>clitoris</a:t>
            </a:r>
          </a:p>
          <a:p>
            <a:pPr marL="114300" indent="0">
              <a:buNone/>
            </a:pPr>
            <a:r>
              <a:rPr lang="en-US" dirty="0"/>
              <a:t>and the premature onset of puberty. </a:t>
            </a:r>
            <a:endParaRPr lang="en-US" dirty="0" smtClean="0"/>
          </a:p>
          <a:p>
            <a:pPr marL="114300" indent="0">
              <a:buNone/>
            </a:pPr>
            <a:r>
              <a:rPr lang="en-US" dirty="0" smtClean="0"/>
              <a:t>Prenatal </a:t>
            </a:r>
            <a:r>
              <a:rPr lang="en-US" dirty="0"/>
              <a:t>AGS can result </a:t>
            </a:r>
            <a:r>
              <a:rPr lang="en-US" dirty="0" smtClean="0"/>
              <a:t>in newborn </a:t>
            </a:r>
            <a:r>
              <a:rPr lang="en-US" dirty="0"/>
              <a:t>girls exhibiting masculinized genitalia and being </a:t>
            </a:r>
            <a:r>
              <a:rPr lang="en-US" dirty="0" smtClean="0"/>
              <a:t>misidentified as </a:t>
            </a:r>
            <a:r>
              <a:rPr lang="en-US" dirty="0"/>
              <a:t>boys (fig. 17.28). In women, AGS produces such </a:t>
            </a:r>
            <a:r>
              <a:rPr lang="en-US" dirty="0" smtClean="0"/>
              <a:t>masculinizing effects </a:t>
            </a:r>
            <a:r>
              <a:rPr lang="en-US" dirty="0"/>
              <a:t>as increased body hair, deepening of the </a:t>
            </a:r>
            <a:r>
              <a:rPr lang="en-US" dirty="0" smtClean="0"/>
              <a:t>voice, and </a:t>
            </a:r>
            <a:r>
              <a:rPr lang="en-US" dirty="0"/>
              <a:t>beard growth.</a:t>
            </a:r>
          </a:p>
        </p:txBody>
      </p:sp>
      <p:grpSp>
        <p:nvGrpSpPr>
          <p:cNvPr id="4" name="Google Shape;785;p63"/>
          <p:cNvGrpSpPr/>
          <p:nvPr/>
        </p:nvGrpSpPr>
        <p:grpSpPr>
          <a:xfrm>
            <a:off x="-30224" y="6021288"/>
            <a:ext cx="9174223" cy="763481"/>
            <a:chOff x="-1" y="-2"/>
            <a:chExt cx="12248970" cy="755701"/>
          </a:xfrm>
        </p:grpSpPr>
        <p:sp>
          <p:nvSpPr>
            <p:cNvPr id="5" name="Google Shape;786;p63"/>
            <p:cNvSpPr/>
            <p:nvPr/>
          </p:nvSpPr>
          <p:spPr>
            <a:xfrm>
              <a:off x="2797115" y="18571"/>
              <a:ext cx="9451854" cy="684194"/>
            </a:xfrm>
            <a:prstGeom prst="rect">
              <a:avLst/>
            </a:prstGeom>
            <a:solidFill>
              <a:srgbClr val="1F497D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Trebuchet MS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6" name="Google Shape;787;p63"/>
            <p:cNvSpPr/>
            <p:nvPr/>
          </p:nvSpPr>
          <p:spPr>
            <a:xfrm>
              <a:off x="58514" y="16860"/>
              <a:ext cx="2922819" cy="738839"/>
            </a:xfrm>
            <a:prstGeom prst="rect">
              <a:avLst/>
            </a:prstGeom>
            <a:solidFill>
              <a:srgbClr val="C0504D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Trebuchet MS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pic>
          <p:nvPicPr>
            <p:cNvPr id="7" name="Google Shape;788;p63" descr="image1.png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-1" y="-2"/>
              <a:ext cx="704327" cy="61387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Google Shape;789;p63"/>
            <p:cNvSpPr txBox="1"/>
            <p:nvPr/>
          </p:nvSpPr>
          <p:spPr>
            <a:xfrm>
              <a:off x="680790" y="153865"/>
              <a:ext cx="2254326" cy="4648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spAutoFit/>
            </a:bodyPr>
            <a:lstStyle/>
            <a:p>
              <a:pPr marL="0" marR="0" lvl="0" indent="0" algn="ctr" rtl="0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Georgia"/>
                <a:buNone/>
              </a:pPr>
              <a:r>
                <a:rPr lang="en-US" sz="1000" b="0" i="0" u="none" strike="noStrike" cap="none" dirty="0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Al-</a:t>
              </a:r>
              <a:r>
                <a:rPr lang="en-US" sz="1000" b="0" i="0" u="none" strike="noStrike" cap="none" dirty="0" err="1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Farabi</a:t>
              </a:r>
              <a:r>
                <a:rPr lang="en-US" sz="1000" b="0" i="0" u="none" strike="noStrike" cap="none" dirty="0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 Kazakh National University</a:t>
              </a:r>
              <a:endParaRPr dirty="0"/>
            </a:p>
            <a:p>
              <a:pPr marL="0" marR="0" lvl="0" indent="0" algn="ctr" rtl="0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Georgia"/>
                <a:buNone/>
              </a:pPr>
              <a:r>
                <a:rPr lang="en-US" sz="1000" b="0" i="0" u="none" strike="noStrike" cap="none" dirty="0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Higher School of Medicine</a:t>
              </a: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3393026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Diabetes Mellitus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n-US" b="1" dirty="0"/>
              <a:t>Diabetes </a:t>
            </a:r>
            <a:r>
              <a:rPr lang="en-US" b="1" dirty="0" smtClean="0"/>
              <a:t>mellitus</a:t>
            </a:r>
            <a:r>
              <a:rPr lang="en-US" dirty="0"/>
              <a:t> </a:t>
            </a:r>
            <a:r>
              <a:rPr lang="en-US" dirty="0" smtClean="0"/>
              <a:t>can </a:t>
            </a:r>
            <a:r>
              <a:rPr lang="en-US" dirty="0"/>
              <a:t>be defined as a disruption of</a:t>
            </a:r>
          </a:p>
          <a:p>
            <a:pPr marL="114300" indent="0">
              <a:buNone/>
            </a:pPr>
            <a:r>
              <a:rPr lang="en-US" dirty="0"/>
              <a:t>carbohydrate, fat, and protein metabolism resulting from the </a:t>
            </a:r>
            <a:r>
              <a:rPr lang="en-US" dirty="0" err="1" smtClean="0"/>
              <a:t>hyposecretion</a:t>
            </a:r>
            <a:r>
              <a:rPr lang="en-US" dirty="0"/>
              <a:t> </a:t>
            </a:r>
            <a:r>
              <a:rPr lang="en-US" dirty="0" smtClean="0"/>
              <a:t>or </a:t>
            </a:r>
            <a:r>
              <a:rPr lang="en-US" dirty="0"/>
              <a:t>inaction of insulin. The classic signs and </a:t>
            </a:r>
            <a:r>
              <a:rPr lang="en-US" dirty="0" smtClean="0"/>
              <a:t>symptoms with </a:t>
            </a:r>
            <a:r>
              <a:rPr lang="en-US" dirty="0"/>
              <a:t>which patients often first present to a physician are “</a:t>
            </a:r>
            <a:r>
              <a:rPr lang="en-US" dirty="0" smtClean="0"/>
              <a:t>the three </a:t>
            </a:r>
            <a:r>
              <a:rPr lang="en-US" dirty="0"/>
              <a:t>polys”: </a:t>
            </a:r>
            <a:r>
              <a:rPr lang="en-US" b="1" dirty="0" smtClean="0"/>
              <a:t>polyuria</a:t>
            </a:r>
            <a:r>
              <a:rPr lang="en-US" dirty="0" smtClean="0"/>
              <a:t> </a:t>
            </a:r>
            <a:r>
              <a:rPr lang="en-US" dirty="0"/>
              <a:t>(excessive urine output), </a:t>
            </a:r>
            <a:r>
              <a:rPr lang="en-US" b="1" dirty="0" smtClean="0"/>
              <a:t>polydipsia</a:t>
            </a:r>
            <a:r>
              <a:rPr lang="en-US" dirty="0"/>
              <a:t> </a:t>
            </a:r>
            <a:r>
              <a:rPr lang="en-US" dirty="0" smtClean="0"/>
              <a:t>(intense </a:t>
            </a:r>
            <a:r>
              <a:rPr lang="en-US" dirty="0"/>
              <a:t>thirst), and </a:t>
            </a:r>
            <a:r>
              <a:rPr lang="en-US" b="1" dirty="0" smtClean="0"/>
              <a:t>polyphagia</a:t>
            </a:r>
            <a:r>
              <a:rPr lang="en-US" dirty="0" smtClean="0"/>
              <a:t>(ravenous </a:t>
            </a:r>
            <a:r>
              <a:rPr lang="en-US" dirty="0"/>
              <a:t>hunger).</a:t>
            </a:r>
          </a:p>
        </p:txBody>
      </p:sp>
      <p:grpSp>
        <p:nvGrpSpPr>
          <p:cNvPr id="4" name="Google Shape;785;p63"/>
          <p:cNvGrpSpPr/>
          <p:nvPr/>
        </p:nvGrpSpPr>
        <p:grpSpPr>
          <a:xfrm>
            <a:off x="-30224" y="6021288"/>
            <a:ext cx="9174223" cy="763481"/>
            <a:chOff x="-1" y="-2"/>
            <a:chExt cx="12248970" cy="755701"/>
          </a:xfrm>
        </p:grpSpPr>
        <p:sp>
          <p:nvSpPr>
            <p:cNvPr id="5" name="Google Shape;786;p63"/>
            <p:cNvSpPr/>
            <p:nvPr/>
          </p:nvSpPr>
          <p:spPr>
            <a:xfrm>
              <a:off x="2797115" y="18571"/>
              <a:ext cx="9451854" cy="684194"/>
            </a:xfrm>
            <a:prstGeom prst="rect">
              <a:avLst/>
            </a:prstGeom>
            <a:solidFill>
              <a:srgbClr val="1F497D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Trebuchet MS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6" name="Google Shape;787;p63"/>
            <p:cNvSpPr/>
            <p:nvPr/>
          </p:nvSpPr>
          <p:spPr>
            <a:xfrm>
              <a:off x="58514" y="16860"/>
              <a:ext cx="2922819" cy="738839"/>
            </a:xfrm>
            <a:prstGeom prst="rect">
              <a:avLst/>
            </a:prstGeom>
            <a:solidFill>
              <a:srgbClr val="C0504D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Trebuchet MS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pic>
          <p:nvPicPr>
            <p:cNvPr id="7" name="Google Shape;788;p63" descr="image1.png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-1" y="-2"/>
              <a:ext cx="704327" cy="61387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Google Shape;789;p63"/>
            <p:cNvSpPr txBox="1"/>
            <p:nvPr/>
          </p:nvSpPr>
          <p:spPr>
            <a:xfrm>
              <a:off x="680790" y="153865"/>
              <a:ext cx="2254326" cy="4648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spAutoFit/>
            </a:bodyPr>
            <a:lstStyle/>
            <a:p>
              <a:pPr marL="0" marR="0" lvl="0" indent="0" algn="ctr" rtl="0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Georgia"/>
                <a:buNone/>
              </a:pPr>
              <a:r>
                <a:rPr lang="en-US" sz="1000" b="0" i="0" u="none" strike="noStrike" cap="none" dirty="0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Al-</a:t>
              </a:r>
              <a:r>
                <a:rPr lang="en-US" sz="1000" b="0" i="0" u="none" strike="noStrike" cap="none" dirty="0" err="1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Farabi</a:t>
              </a:r>
              <a:r>
                <a:rPr lang="en-US" sz="1000" b="0" i="0" u="none" strike="noStrike" cap="none" dirty="0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 Kazakh National University</a:t>
              </a:r>
              <a:endParaRPr dirty="0"/>
            </a:p>
            <a:p>
              <a:pPr marL="0" marR="0" lvl="0" indent="0" algn="ctr" rtl="0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Georgia"/>
                <a:buNone/>
              </a:pPr>
              <a:r>
                <a:rPr lang="en-US" sz="1000" b="0" i="0" u="none" strike="noStrike" cap="none" dirty="0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Higher School of Medicine</a:t>
              </a: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349153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Diabetes Mellitus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marL="114300" indent="0">
              <a:buNone/>
            </a:pPr>
            <a:r>
              <a:rPr lang="en-US" dirty="0" smtClean="0"/>
              <a:t>Blood </a:t>
            </a:r>
            <a:r>
              <a:rPr lang="en-US" dirty="0"/>
              <a:t>and urine tests can confirm a diagnosis of DM by revealing</a:t>
            </a:r>
          </a:p>
          <a:p>
            <a:pPr marL="114300" indent="0">
              <a:buNone/>
            </a:pPr>
            <a:r>
              <a:rPr lang="en-US" dirty="0"/>
              <a:t>three further signs: </a:t>
            </a:r>
            <a:r>
              <a:rPr lang="en-US" b="1" dirty="0" smtClean="0"/>
              <a:t>hyperglycemia</a:t>
            </a:r>
            <a:r>
              <a:rPr lang="en-US" dirty="0" smtClean="0"/>
              <a:t> </a:t>
            </a:r>
            <a:r>
              <a:rPr lang="en-US" dirty="0"/>
              <a:t>(elevated blood glucose),</a:t>
            </a:r>
          </a:p>
          <a:p>
            <a:pPr marL="114300" indent="0">
              <a:buNone/>
            </a:pPr>
            <a:r>
              <a:rPr lang="en-US" b="1" dirty="0" smtClean="0"/>
              <a:t>glycosuria</a:t>
            </a:r>
            <a:r>
              <a:rPr lang="en-US" dirty="0" smtClean="0"/>
              <a:t> </a:t>
            </a:r>
            <a:r>
              <a:rPr lang="en-US" dirty="0"/>
              <a:t>(glucose in the urine), and </a:t>
            </a:r>
            <a:r>
              <a:rPr lang="en-US" b="1" dirty="0" err="1"/>
              <a:t>ketonuria</a:t>
            </a:r>
            <a:r>
              <a:rPr lang="en-US" b="1" dirty="0"/>
              <a:t> </a:t>
            </a:r>
            <a:r>
              <a:rPr lang="en-US" dirty="0"/>
              <a:t>(ketones in the</a:t>
            </a:r>
          </a:p>
          <a:p>
            <a:pPr marL="114300" indent="0">
              <a:buNone/>
            </a:pPr>
            <a:r>
              <a:rPr lang="en-US" dirty="0"/>
              <a:t>urine). DM was originally named for the sweetness of the urine</a:t>
            </a:r>
          </a:p>
          <a:p>
            <a:pPr marL="114300" indent="0">
              <a:buNone/>
            </a:pPr>
            <a:r>
              <a:rPr lang="en-US" dirty="0"/>
              <a:t>stemming from glycosuria. Before the advent of chemical tests</a:t>
            </a:r>
          </a:p>
          <a:p>
            <a:pPr marL="114300" indent="0">
              <a:buNone/>
            </a:pPr>
            <a:r>
              <a:rPr lang="en-US" dirty="0"/>
              <a:t>for glucose, physicians tasted their patients’ urine as part of their</a:t>
            </a:r>
          </a:p>
          <a:p>
            <a:pPr marL="114300" indent="0">
              <a:buNone/>
            </a:pPr>
            <a:r>
              <a:rPr lang="en-US" dirty="0"/>
              <a:t>diagnostic process</a:t>
            </a:r>
            <a:r>
              <a:rPr lang="en-US" dirty="0" smtClean="0"/>
              <a:t>.</a:t>
            </a:r>
          </a:p>
          <a:p>
            <a:pPr marL="114300" indent="0">
              <a:buNone/>
            </a:pPr>
            <a:r>
              <a:rPr lang="en-US" b="1" dirty="0"/>
              <a:t>W</a:t>
            </a:r>
            <a:r>
              <a:rPr lang="en-US" b="1" dirty="0" smtClean="0"/>
              <a:t>hy </a:t>
            </a:r>
            <a:r>
              <a:rPr lang="en-US" b="1" dirty="0"/>
              <a:t>glycosuria and polyuria </a:t>
            </a:r>
            <a:r>
              <a:rPr lang="en-US" b="1" dirty="0" smtClean="0"/>
              <a:t>occur? Answer please </a:t>
            </a:r>
            <a:endParaRPr lang="en-US" b="1" dirty="0"/>
          </a:p>
        </p:txBody>
      </p:sp>
      <p:grpSp>
        <p:nvGrpSpPr>
          <p:cNvPr id="4" name="Google Shape;785;p63"/>
          <p:cNvGrpSpPr/>
          <p:nvPr/>
        </p:nvGrpSpPr>
        <p:grpSpPr>
          <a:xfrm>
            <a:off x="-30224" y="6021288"/>
            <a:ext cx="9174223" cy="763481"/>
            <a:chOff x="-1" y="-2"/>
            <a:chExt cx="12248970" cy="755701"/>
          </a:xfrm>
        </p:grpSpPr>
        <p:sp>
          <p:nvSpPr>
            <p:cNvPr id="5" name="Google Shape;786;p63"/>
            <p:cNvSpPr/>
            <p:nvPr/>
          </p:nvSpPr>
          <p:spPr>
            <a:xfrm>
              <a:off x="2797115" y="18571"/>
              <a:ext cx="9451854" cy="684194"/>
            </a:xfrm>
            <a:prstGeom prst="rect">
              <a:avLst/>
            </a:prstGeom>
            <a:solidFill>
              <a:srgbClr val="1F497D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Trebuchet MS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6" name="Google Shape;787;p63"/>
            <p:cNvSpPr/>
            <p:nvPr/>
          </p:nvSpPr>
          <p:spPr>
            <a:xfrm>
              <a:off x="58514" y="16860"/>
              <a:ext cx="2922819" cy="738839"/>
            </a:xfrm>
            <a:prstGeom prst="rect">
              <a:avLst/>
            </a:prstGeom>
            <a:solidFill>
              <a:srgbClr val="C0504D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Trebuchet MS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pic>
          <p:nvPicPr>
            <p:cNvPr id="7" name="Google Shape;788;p63" descr="image1.png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-1" y="-2"/>
              <a:ext cx="704327" cy="61387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Google Shape;789;p63"/>
            <p:cNvSpPr txBox="1"/>
            <p:nvPr/>
          </p:nvSpPr>
          <p:spPr>
            <a:xfrm>
              <a:off x="680790" y="153865"/>
              <a:ext cx="2254326" cy="4648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spAutoFit/>
            </a:bodyPr>
            <a:lstStyle/>
            <a:p>
              <a:pPr marL="0" marR="0" lvl="0" indent="0" algn="ctr" rtl="0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Georgia"/>
                <a:buNone/>
              </a:pPr>
              <a:r>
                <a:rPr lang="en-US" sz="1000" b="0" i="0" u="none" strike="noStrike" cap="none" dirty="0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Al-</a:t>
              </a:r>
              <a:r>
                <a:rPr lang="en-US" sz="1000" b="0" i="0" u="none" strike="noStrike" cap="none" dirty="0" err="1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Farabi</a:t>
              </a:r>
              <a:r>
                <a:rPr lang="en-US" sz="1000" b="0" i="0" u="none" strike="noStrike" cap="none" dirty="0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 Kazakh National University</a:t>
              </a:r>
              <a:endParaRPr dirty="0"/>
            </a:p>
            <a:p>
              <a:pPr marL="0" marR="0" lvl="0" indent="0" algn="ctr" rtl="0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Georgia"/>
                <a:buNone/>
              </a:pPr>
              <a:r>
                <a:rPr lang="en-US" sz="1000" b="0" i="0" u="none" strike="noStrike" cap="none" dirty="0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Higher School of Medicine</a:t>
              </a: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390424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Why glycosuria and polyuria occur?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1698" y="2009722"/>
            <a:ext cx="8520604" cy="4011565"/>
          </a:xfrm>
        </p:spPr>
        <p:txBody>
          <a:bodyPr>
            <a:normAutofit fontScale="85000" lnSpcReduction="20000"/>
          </a:bodyPr>
          <a:lstStyle/>
          <a:p>
            <a:pPr marL="114300" indent="0">
              <a:buNone/>
            </a:pPr>
            <a:r>
              <a:rPr lang="en-US" dirty="0"/>
              <a:t>The kidneys filter blood</a:t>
            </a:r>
          </a:p>
          <a:p>
            <a:pPr marL="114300" indent="0">
              <a:buNone/>
            </a:pPr>
            <a:r>
              <a:rPr lang="en-US" dirty="0"/>
              <a:t>plasma and convert the filtrate to urine. In a healthy person, the</a:t>
            </a:r>
          </a:p>
          <a:p>
            <a:pPr marL="114300" indent="0">
              <a:buNone/>
            </a:pPr>
            <a:r>
              <a:rPr lang="en-US" dirty="0"/>
              <a:t>kidney tubules remove all glucose from the filtrate and return it to</a:t>
            </a:r>
          </a:p>
          <a:p>
            <a:pPr marL="114300" indent="0">
              <a:buNone/>
            </a:pPr>
            <a:r>
              <a:rPr lang="en-US" dirty="0"/>
              <a:t>the blood, so there is little or no glucose in the urine. Water follows</a:t>
            </a:r>
          </a:p>
          <a:p>
            <a:pPr marL="114300" indent="0">
              <a:buNone/>
            </a:pPr>
            <a:r>
              <a:rPr lang="en-US" dirty="0"/>
              <a:t>the glucose and other solutes by osmosis, so the tubules also</a:t>
            </a:r>
          </a:p>
          <a:p>
            <a:pPr marL="114300" indent="0">
              <a:buNone/>
            </a:pPr>
            <a:r>
              <a:rPr lang="en-US" dirty="0"/>
              <a:t>reclaim most of the water in the filtrate</a:t>
            </a:r>
            <a:r>
              <a:rPr lang="en-US" dirty="0" smtClean="0"/>
              <a:t>.</a:t>
            </a:r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r>
              <a:rPr lang="en-US" dirty="0"/>
              <a:t>The excess passes through into the urine. Glucose and ketones in</a:t>
            </a:r>
          </a:p>
          <a:p>
            <a:pPr marL="114300" indent="0">
              <a:buNone/>
            </a:pPr>
            <a:r>
              <a:rPr lang="en-US" dirty="0"/>
              <a:t>the tubules also raise the </a:t>
            </a:r>
            <a:r>
              <a:rPr lang="en-US" dirty="0" err="1"/>
              <a:t>osmolarity</a:t>
            </a:r>
            <a:r>
              <a:rPr lang="en-US" dirty="0"/>
              <a:t> of the tubular fluid and cause</a:t>
            </a:r>
          </a:p>
          <a:p>
            <a:pPr marL="114300" indent="0">
              <a:buNone/>
            </a:pPr>
            <a:r>
              <a:rPr lang="en-US" b="1" dirty="0"/>
              <a:t>osmotic diuresis</a:t>
            </a:r>
            <a:r>
              <a:rPr lang="en-US" dirty="0"/>
              <a:t>—water remains in the tubules with these solutes,</a:t>
            </a:r>
          </a:p>
          <a:p>
            <a:pPr marL="114300" indent="0">
              <a:buNone/>
            </a:pPr>
            <a:r>
              <a:rPr lang="en-US" dirty="0"/>
              <a:t>so large amounts of water are passed in the urine. This accounts</a:t>
            </a:r>
          </a:p>
          <a:p>
            <a:pPr marL="114300" indent="0">
              <a:buNone/>
            </a:pPr>
            <a:r>
              <a:rPr lang="en-US" dirty="0"/>
              <a:t>for the polyuria, dehydration, and thirst of diabetes.</a:t>
            </a:r>
          </a:p>
        </p:txBody>
      </p:sp>
      <p:grpSp>
        <p:nvGrpSpPr>
          <p:cNvPr id="4" name="Google Shape;785;p63"/>
          <p:cNvGrpSpPr/>
          <p:nvPr/>
        </p:nvGrpSpPr>
        <p:grpSpPr>
          <a:xfrm>
            <a:off x="-30224" y="6021288"/>
            <a:ext cx="9174223" cy="763481"/>
            <a:chOff x="-1" y="-2"/>
            <a:chExt cx="12248970" cy="755701"/>
          </a:xfrm>
        </p:grpSpPr>
        <p:sp>
          <p:nvSpPr>
            <p:cNvPr id="5" name="Google Shape;786;p63"/>
            <p:cNvSpPr/>
            <p:nvPr/>
          </p:nvSpPr>
          <p:spPr>
            <a:xfrm>
              <a:off x="2797115" y="18571"/>
              <a:ext cx="9451854" cy="684194"/>
            </a:xfrm>
            <a:prstGeom prst="rect">
              <a:avLst/>
            </a:prstGeom>
            <a:solidFill>
              <a:srgbClr val="1F497D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Trebuchet MS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6" name="Google Shape;787;p63"/>
            <p:cNvSpPr/>
            <p:nvPr/>
          </p:nvSpPr>
          <p:spPr>
            <a:xfrm>
              <a:off x="58514" y="16860"/>
              <a:ext cx="2922819" cy="738839"/>
            </a:xfrm>
            <a:prstGeom prst="rect">
              <a:avLst/>
            </a:prstGeom>
            <a:solidFill>
              <a:srgbClr val="C0504D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Trebuchet MS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pic>
          <p:nvPicPr>
            <p:cNvPr id="7" name="Google Shape;788;p63" descr="image1.png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-1" y="-2"/>
              <a:ext cx="704327" cy="61387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Google Shape;789;p63"/>
            <p:cNvSpPr txBox="1"/>
            <p:nvPr/>
          </p:nvSpPr>
          <p:spPr>
            <a:xfrm>
              <a:off x="680790" y="153865"/>
              <a:ext cx="2254326" cy="4648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spAutoFit/>
            </a:bodyPr>
            <a:lstStyle/>
            <a:p>
              <a:pPr marL="0" marR="0" lvl="0" indent="0" algn="ctr" rtl="0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Georgia"/>
                <a:buNone/>
              </a:pPr>
              <a:r>
                <a:rPr lang="en-US" sz="1000" b="0" i="0" u="none" strike="noStrike" cap="none" dirty="0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Al-</a:t>
              </a:r>
              <a:r>
                <a:rPr lang="en-US" sz="1000" b="0" i="0" u="none" strike="noStrike" cap="none" dirty="0" err="1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Farabi</a:t>
              </a:r>
              <a:r>
                <a:rPr lang="en-US" sz="1000" b="0" i="0" u="none" strike="noStrike" cap="none" dirty="0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 Kazakh National University</a:t>
              </a:r>
              <a:endParaRPr dirty="0"/>
            </a:p>
            <a:p>
              <a:pPr marL="0" marR="0" lvl="0" indent="0" algn="ctr" rtl="0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Georgia"/>
                <a:buNone/>
              </a:pPr>
              <a:r>
                <a:rPr lang="en-US" sz="1000" b="0" i="0" u="none" strike="noStrike" cap="none" dirty="0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Higher School of Medicine</a:t>
              </a: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365974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Types and Treatment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marL="114300" indent="0">
              <a:buNone/>
            </a:pPr>
            <a:r>
              <a:rPr lang="en-US" dirty="0"/>
              <a:t>There are two forms of diabetes mellitus: type 1 and type 2. </a:t>
            </a:r>
            <a:r>
              <a:rPr lang="en-US" dirty="0" smtClean="0"/>
              <a:t>These were </a:t>
            </a:r>
            <a:r>
              <a:rPr lang="en-US" dirty="0"/>
              <a:t>formerly called juvenile-onset or insulin-dependent DM, </a:t>
            </a:r>
            <a:r>
              <a:rPr lang="en-US" dirty="0" smtClean="0"/>
              <a:t>and adult-onset </a:t>
            </a:r>
            <a:r>
              <a:rPr lang="en-US" dirty="0"/>
              <a:t>or non-insulin-dependent DM, respectively</a:t>
            </a:r>
            <a:r>
              <a:rPr lang="en-US" dirty="0" smtClean="0"/>
              <a:t>.</a:t>
            </a:r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r>
              <a:rPr lang="en-US" b="1" dirty="0"/>
              <a:t>Type 1 diabetes mellitus </a:t>
            </a:r>
            <a:r>
              <a:rPr lang="en-US" dirty="0"/>
              <a:t>accounts for 5% to 10% of cases in</a:t>
            </a:r>
          </a:p>
          <a:p>
            <a:pPr marL="114300" indent="0">
              <a:buNone/>
            </a:pPr>
            <a:r>
              <a:rPr lang="en-US" dirty="0"/>
              <a:t>the United States. What causes it? It begins with heredity. Several</a:t>
            </a:r>
          </a:p>
          <a:p>
            <a:pPr marL="114300" indent="0">
              <a:buNone/>
            </a:pPr>
            <a:r>
              <a:rPr lang="en-US" dirty="0"/>
              <a:t>genes have been identified that predispose a person to type 1 DM.</a:t>
            </a:r>
          </a:p>
        </p:txBody>
      </p:sp>
      <p:grpSp>
        <p:nvGrpSpPr>
          <p:cNvPr id="4" name="Google Shape;785;p63"/>
          <p:cNvGrpSpPr/>
          <p:nvPr/>
        </p:nvGrpSpPr>
        <p:grpSpPr>
          <a:xfrm>
            <a:off x="-30224" y="6021288"/>
            <a:ext cx="9174223" cy="763481"/>
            <a:chOff x="-1" y="-2"/>
            <a:chExt cx="12248970" cy="755701"/>
          </a:xfrm>
        </p:grpSpPr>
        <p:sp>
          <p:nvSpPr>
            <p:cNvPr id="5" name="Google Shape;786;p63"/>
            <p:cNvSpPr/>
            <p:nvPr/>
          </p:nvSpPr>
          <p:spPr>
            <a:xfrm>
              <a:off x="2797115" y="18571"/>
              <a:ext cx="9451854" cy="684194"/>
            </a:xfrm>
            <a:prstGeom prst="rect">
              <a:avLst/>
            </a:prstGeom>
            <a:solidFill>
              <a:srgbClr val="1F497D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Trebuchet MS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6" name="Google Shape;787;p63"/>
            <p:cNvSpPr/>
            <p:nvPr/>
          </p:nvSpPr>
          <p:spPr>
            <a:xfrm>
              <a:off x="58514" y="16860"/>
              <a:ext cx="2922819" cy="738839"/>
            </a:xfrm>
            <a:prstGeom prst="rect">
              <a:avLst/>
            </a:prstGeom>
            <a:solidFill>
              <a:srgbClr val="C0504D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Trebuchet MS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pic>
          <p:nvPicPr>
            <p:cNvPr id="7" name="Google Shape;788;p63" descr="image1.png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-1" y="-2"/>
              <a:ext cx="704327" cy="61387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Google Shape;789;p63"/>
            <p:cNvSpPr txBox="1"/>
            <p:nvPr/>
          </p:nvSpPr>
          <p:spPr>
            <a:xfrm>
              <a:off x="680790" y="153865"/>
              <a:ext cx="2254326" cy="4648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spAutoFit/>
            </a:bodyPr>
            <a:lstStyle/>
            <a:p>
              <a:pPr marL="0" marR="0" lvl="0" indent="0" algn="ctr" rtl="0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Georgia"/>
                <a:buNone/>
              </a:pPr>
              <a:r>
                <a:rPr lang="en-US" sz="1000" b="0" i="0" u="none" strike="noStrike" cap="none" dirty="0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Al-</a:t>
              </a:r>
              <a:r>
                <a:rPr lang="en-US" sz="1000" b="0" i="0" u="none" strike="noStrike" cap="none" dirty="0" err="1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Farabi</a:t>
              </a:r>
              <a:r>
                <a:rPr lang="en-US" sz="1000" b="0" i="0" u="none" strike="noStrike" cap="none" dirty="0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 Kazakh National University</a:t>
              </a:r>
              <a:endParaRPr dirty="0"/>
            </a:p>
            <a:p>
              <a:pPr marL="0" marR="0" lvl="0" indent="0" algn="ctr" rtl="0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Georgia"/>
                <a:buNone/>
              </a:pPr>
              <a:r>
                <a:rPr lang="en-US" sz="1000" b="0" i="0" u="none" strike="noStrike" cap="none" dirty="0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Higher School of Medicine</a:t>
              </a: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925572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Diabetes Mellitus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H:\General\SCAN-TRANSFER\Scan for duty doctors to be uploaded to PMO\pancreas-diabetes-mellitus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060848"/>
            <a:ext cx="8136904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oogle Shape;785;p63"/>
          <p:cNvGrpSpPr/>
          <p:nvPr/>
        </p:nvGrpSpPr>
        <p:grpSpPr>
          <a:xfrm>
            <a:off x="-30224" y="6021288"/>
            <a:ext cx="9174223" cy="763481"/>
            <a:chOff x="-1" y="-2"/>
            <a:chExt cx="12248970" cy="755701"/>
          </a:xfrm>
        </p:grpSpPr>
        <p:sp>
          <p:nvSpPr>
            <p:cNvPr id="6" name="Google Shape;786;p63"/>
            <p:cNvSpPr/>
            <p:nvPr/>
          </p:nvSpPr>
          <p:spPr>
            <a:xfrm>
              <a:off x="2797115" y="18571"/>
              <a:ext cx="9451854" cy="684194"/>
            </a:xfrm>
            <a:prstGeom prst="rect">
              <a:avLst/>
            </a:prstGeom>
            <a:solidFill>
              <a:srgbClr val="1F497D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Trebuchet MS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7" name="Google Shape;787;p63"/>
            <p:cNvSpPr/>
            <p:nvPr/>
          </p:nvSpPr>
          <p:spPr>
            <a:xfrm>
              <a:off x="58514" y="16860"/>
              <a:ext cx="2922819" cy="738839"/>
            </a:xfrm>
            <a:prstGeom prst="rect">
              <a:avLst/>
            </a:prstGeom>
            <a:solidFill>
              <a:srgbClr val="C0504D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Trebuchet MS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pic>
          <p:nvPicPr>
            <p:cNvPr id="8" name="Google Shape;788;p63" descr="image1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-1" y="-2"/>
              <a:ext cx="704327" cy="61387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" name="Google Shape;789;p63"/>
            <p:cNvSpPr txBox="1"/>
            <p:nvPr/>
          </p:nvSpPr>
          <p:spPr>
            <a:xfrm>
              <a:off x="680790" y="153865"/>
              <a:ext cx="2254326" cy="4648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spAutoFit/>
            </a:bodyPr>
            <a:lstStyle/>
            <a:p>
              <a:pPr marL="0" marR="0" lvl="0" indent="0" algn="ctr" rtl="0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Georgia"/>
                <a:buNone/>
              </a:pPr>
              <a:r>
                <a:rPr lang="en-US" sz="1000" b="0" i="0" u="none" strike="noStrike" cap="none" dirty="0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Al-</a:t>
              </a:r>
              <a:r>
                <a:rPr lang="en-US" sz="1000" b="0" i="0" u="none" strike="noStrike" cap="none" dirty="0" err="1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Farabi</a:t>
              </a:r>
              <a:r>
                <a:rPr lang="en-US" sz="1000" b="0" i="0" u="none" strike="noStrike" cap="none" dirty="0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 Kazakh National University</a:t>
              </a:r>
              <a:endParaRPr dirty="0"/>
            </a:p>
            <a:p>
              <a:pPr marL="0" marR="0" lvl="0" indent="0" algn="ctr" rtl="0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Georgia"/>
                <a:buNone/>
              </a:pPr>
              <a:r>
                <a:rPr lang="en-US" sz="1000" b="0" i="0" u="none" strike="noStrike" cap="none" dirty="0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Higher School of Medicine</a:t>
              </a: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404009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Type 1 diabetes mellitus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1698" y="2009722"/>
            <a:ext cx="8520604" cy="4083573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/>
              <a:t>Then, when a genetically susceptible individual is infected by </a:t>
            </a:r>
            <a:r>
              <a:rPr lang="en-US" dirty="0" smtClean="0"/>
              <a:t>certain viruses </a:t>
            </a:r>
            <a:r>
              <a:rPr lang="en-US" dirty="0"/>
              <a:t>(rubella, cytomegalovirus, or a few others), the </a:t>
            </a:r>
            <a:r>
              <a:rPr lang="en-US" dirty="0" smtClean="0"/>
              <a:t>body produces </a:t>
            </a:r>
            <a:r>
              <a:rPr lang="en-US" dirty="0"/>
              <a:t>autoantibodies that destroy pancreatic beta cells. To </a:t>
            </a:r>
            <a:r>
              <a:rPr lang="en-US" dirty="0" smtClean="0"/>
              <a:t>a great </a:t>
            </a:r>
            <a:r>
              <a:rPr lang="en-US" dirty="0"/>
              <a:t>extent, this destruction is tolerated and produces no </a:t>
            </a:r>
            <a:r>
              <a:rPr lang="en-US" dirty="0" smtClean="0"/>
              <a:t>disease, but </a:t>
            </a:r>
            <a:r>
              <a:rPr lang="en-US" dirty="0"/>
              <a:t>when 80% to 90% of the beta cells are gone, insulin falls </a:t>
            </a:r>
            <a:r>
              <a:rPr lang="en-US" dirty="0" smtClean="0"/>
              <a:t>to such </a:t>
            </a:r>
            <a:r>
              <a:rPr lang="en-US" dirty="0"/>
              <a:t>a critically low level that it can no longer regulate </a:t>
            </a:r>
            <a:r>
              <a:rPr lang="en-US" dirty="0" err="1" smtClean="0"/>
              <a:t>glycemia</a:t>
            </a:r>
            <a:r>
              <a:rPr lang="en-US" dirty="0" smtClean="0"/>
              <a:t>, the </a:t>
            </a:r>
            <a:r>
              <a:rPr lang="en-US" dirty="0"/>
              <a:t>blood glucose level. </a:t>
            </a:r>
            <a:endParaRPr lang="en-US" dirty="0" smtClean="0"/>
          </a:p>
          <a:p>
            <a:pPr marL="114300" indent="0">
              <a:buNone/>
            </a:pPr>
            <a:r>
              <a:rPr lang="en-US" dirty="0" smtClean="0"/>
              <a:t>Now </a:t>
            </a:r>
            <a:r>
              <a:rPr lang="en-US" dirty="0"/>
              <a:t>comes the problematic hyperglycemia</a:t>
            </a:r>
          </a:p>
          <a:p>
            <a:pPr marL="114300" indent="0">
              <a:buNone/>
            </a:pPr>
            <a:r>
              <a:rPr lang="en-US" dirty="0"/>
              <a:t>and all of its insidious complications.</a:t>
            </a:r>
          </a:p>
        </p:txBody>
      </p:sp>
      <p:grpSp>
        <p:nvGrpSpPr>
          <p:cNvPr id="4" name="Google Shape;785;p63"/>
          <p:cNvGrpSpPr/>
          <p:nvPr/>
        </p:nvGrpSpPr>
        <p:grpSpPr>
          <a:xfrm>
            <a:off x="-30224" y="6021288"/>
            <a:ext cx="9174223" cy="763481"/>
            <a:chOff x="-1" y="-2"/>
            <a:chExt cx="12248970" cy="755701"/>
          </a:xfrm>
        </p:grpSpPr>
        <p:sp>
          <p:nvSpPr>
            <p:cNvPr id="5" name="Google Shape;786;p63"/>
            <p:cNvSpPr/>
            <p:nvPr/>
          </p:nvSpPr>
          <p:spPr>
            <a:xfrm>
              <a:off x="2797115" y="18571"/>
              <a:ext cx="9451854" cy="684194"/>
            </a:xfrm>
            <a:prstGeom prst="rect">
              <a:avLst/>
            </a:prstGeom>
            <a:solidFill>
              <a:srgbClr val="1F497D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Trebuchet MS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6" name="Google Shape;787;p63"/>
            <p:cNvSpPr/>
            <p:nvPr/>
          </p:nvSpPr>
          <p:spPr>
            <a:xfrm>
              <a:off x="58514" y="16860"/>
              <a:ext cx="2922819" cy="738839"/>
            </a:xfrm>
            <a:prstGeom prst="rect">
              <a:avLst/>
            </a:prstGeom>
            <a:solidFill>
              <a:srgbClr val="C0504D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Trebuchet MS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pic>
          <p:nvPicPr>
            <p:cNvPr id="7" name="Google Shape;788;p63" descr="image1.png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-1" y="-2"/>
              <a:ext cx="704327" cy="61387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Google Shape;789;p63"/>
            <p:cNvSpPr txBox="1"/>
            <p:nvPr/>
          </p:nvSpPr>
          <p:spPr>
            <a:xfrm>
              <a:off x="680790" y="153865"/>
              <a:ext cx="2254326" cy="4648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spAutoFit/>
            </a:bodyPr>
            <a:lstStyle/>
            <a:p>
              <a:pPr marL="0" marR="0" lvl="0" indent="0" algn="ctr" rtl="0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Georgia"/>
                <a:buNone/>
              </a:pPr>
              <a:r>
                <a:rPr lang="en-US" sz="1000" b="0" i="0" u="none" strike="noStrike" cap="none" dirty="0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Al-</a:t>
              </a:r>
              <a:r>
                <a:rPr lang="en-US" sz="1000" b="0" i="0" u="none" strike="noStrike" cap="none" dirty="0" err="1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Farabi</a:t>
              </a:r>
              <a:r>
                <a:rPr lang="en-US" sz="1000" b="0" i="0" u="none" strike="noStrike" cap="none" dirty="0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 Kazakh National University</a:t>
              </a:r>
              <a:endParaRPr dirty="0"/>
            </a:p>
            <a:p>
              <a:pPr marL="0" marR="0" lvl="0" indent="0" algn="ctr" rtl="0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Georgia"/>
                <a:buNone/>
              </a:pPr>
              <a:r>
                <a:rPr lang="en-US" sz="1000" b="0" i="0" u="none" strike="noStrike" cap="none" dirty="0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Higher School of Medicine</a:t>
              </a: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3626977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H:\General\SCAN-TRANSFER\Scan for duty doctors to be uploaded to PMO\b5fc168855385c7724b67f9269c8381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447" y="1268760"/>
            <a:ext cx="8621025" cy="429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oogle Shape;785;p63"/>
          <p:cNvGrpSpPr/>
          <p:nvPr/>
        </p:nvGrpSpPr>
        <p:grpSpPr>
          <a:xfrm>
            <a:off x="-30224" y="6021288"/>
            <a:ext cx="9174223" cy="763481"/>
            <a:chOff x="-1" y="-2"/>
            <a:chExt cx="12248970" cy="755701"/>
          </a:xfrm>
        </p:grpSpPr>
        <p:sp>
          <p:nvSpPr>
            <p:cNvPr id="6" name="Google Shape;786;p63"/>
            <p:cNvSpPr/>
            <p:nvPr/>
          </p:nvSpPr>
          <p:spPr>
            <a:xfrm>
              <a:off x="2797115" y="18571"/>
              <a:ext cx="9451854" cy="684194"/>
            </a:xfrm>
            <a:prstGeom prst="rect">
              <a:avLst/>
            </a:prstGeom>
            <a:solidFill>
              <a:srgbClr val="1F497D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Trebuchet MS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7" name="Google Shape;787;p63"/>
            <p:cNvSpPr/>
            <p:nvPr/>
          </p:nvSpPr>
          <p:spPr>
            <a:xfrm>
              <a:off x="58514" y="16860"/>
              <a:ext cx="2922819" cy="738839"/>
            </a:xfrm>
            <a:prstGeom prst="rect">
              <a:avLst/>
            </a:prstGeom>
            <a:solidFill>
              <a:srgbClr val="C0504D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Trebuchet MS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pic>
          <p:nvPicPr>
            <p:cNvPr id="8" name="Google Shape;788;p63" descr="image1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-1" y="-2"/>
              <a:ext cx="704327" cy="61387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" name="Google Shape;789;p63"/>
            <p:cNvSpPr txBox="1"/>
            <p:nvPr/>
          </p:nvSpPr>
          <p:spPr>
            <a:xfrm>
              <a:off x="680790" y="153865"/>
              <a:ext cx="2254326" cy="4648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spAutoFit/>
            </a:bodyPr>
            <a:lstStyle/>
            <a:p>
              <a:pPr marL="0" marR="0" lvl="0" indent="0" algn="ctr" rtl="0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Georgia"/>
                <a:buNone/>
              </a:pPr>
              <a:r>
                <a:rPr lang="en-US" sz="1000" b="0" i="0" u="none" strike="noStrike" cap="none" dirty="0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Al-</a:t>
              </a:r>
              <a:r>
                <a:rPr lang="en-US" sz="1000" b="0" i="0" u="none" strike="noStrike" cap="none" dirty="0" err="1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Farabi</a:t>
              </a:r>
              <a:r>
                <a:rPr lang="en-US" sz="1000" b="0" i="0" u="none" strike="noStrike" cap="none" dirty="0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 Kazakh National University</a:t>
              </a:r>
              <a:endParaRPr dirty="0"/>
            </a:p>
            <a:p>
              <a:pPr marL="0" marR="0" lvl="0" indent="0" algn="ctr" rtl="0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Georgia"/>
                <a:buNone/>
              </a:pPr>
              <a:r>
                <a:rPr lang="en-US" sz="1000" b="0" i="0" u="none" strike="noStrike" cap="none" dirty="0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Higher School of Medicine</a:t>
              </a: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512400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Type </a:t>
            </a:r>
            <a:r>
              <a:rPr lang="en-US" b="1" dirty="0" smtClean="0"/>
              <a:t>2 </a:t>
            </a:r>
            <a:r>
              <a:rPr lang="en-US" b="1" dirty="0"/>
              <a:t>diabetes mellitus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1698" y="2009722"/>
            <a:ext cx="8520604" cy="3939557"/>
          </a:xfrm>
        </p:spPr>
        <p:txBody>
          <a:bodyPr>
            <a:normAutofit fontScale="92500"/>
          </a:bodyPr>
          <a:lstStyle/>
          <a:p>
            <a:pPr marL="114300" indent="0">
              <a:buNone/>
            </a:pPr>
            <a:r>
              <a:rPr lang="en-US" dirty="0"/>
              <a:t>Some 90% to 95% of diabetics, however, have </a:t>
            </a:r>
            <a:r>
              <a:rPr lang="en-US" b="1" dirty="0"/>
              <a:t>type 2</a:t>
            </a:r>
          </a:p>
          <a:p>
            <a:pPr marL="114300" indent="0">
              <a:buNone/>
            </a:pPr>
            <a:r>
              <a:rPr lang="en-US" b="1" dirty="0"/>
              <a:t>DM. </a:t>
            </a:r>
            <a:r>
              <a:rPr lang="en-US" dirty="0"/>
              <a:t>Here, the chief problem is not lack of insulin, but </a:t>
            </a:r>
            <a:r>
              <a:rPr lang="en-US" i="1" dirty="0"/>
              <a:t>insulin</a:t>
            </a:r>
          </a:p>
          <a:p>
            <a:pPr marL="114300" indent="0">
              <a:buNone/>
            </a:pPr>
            <a:r>
              <a:rPr lang="en-US" i="1" dirty="0"/>
              <a:t>resistance</a:t>
            </a:r>
            <a:r>
              <a:rPr lang="en-US" dirty="0"/>
              <a:t>—unresponsiveness of the target cells to the hormone.</a:t>
            </a:r>
          </a:p>
          <a:p>
            <a:pPr marL="114300" indent="0">
              <a:buNone/>
            </a:pPr>
            <a:r>
              <a:rPr lang="en-US" dirty="0"/>
              <a:t>The level of insulin may actually be very high in the early stage of</a:t>
            </a:r>
          </a:p>
          <a:p>
            <a:pPr marL="114300" indent="0">
              <a:buNone/>
            </a:pPr>
            <a:r>
              <a:rPr lang="en-US" dirty="0"/>
              <a:t>the disease, although it later tends to fall to normal or subnormal</a:t>
            </a:r>
          </a:p>
          <a:p>
            <a:pPr marL="114300" indent="0">
              <a:buNone/>
            </a:pPr>
            <a:r>
              <a:rPr lang="en-US" dirty="0"/>
              <a:t>levels. Again, heredity is one of the causes, although no one gene,</a:t>
            </a:r>
          </a:p>
          <a:p>
            <a:pPr marL="114300" indent="0">
              <a:buNone/>
            </a:pPr>
            <a:r>
              <a:rPr lang="en-US" dirty="0"/>
              <a:t>or even a mere few, can be blamed for the disease; more than</a:t>
            </a:r>
          </a:p>
          <a:p>
            <a:pPr marL="114300" indent="0">
              <a:buNone/>
            </a:pPr>
            <a:r>
              <a:rPr lang="en-US" dirty="0"/>
              <a:t>36 genes are known, so far, to contribute to the risk of type 2 DM.</a:t>
            </a:r>
          </a:p>
        </p:txBody>
      </p:sp>
      <p:grpSp>
        <p:nvGrpSpPr>
          <p:cNvPr id="4" name="Google Shape;785;p63"/>
          <p:cNvGrpSpPr/>
          <p:nvPr/>
        </p:nvGrpSpPr>
        <p:grpSpPr>
          <a:xfrm>
            <a:off x="-30224" y="6021288"/>
            <a:ext cx="9174223" cy="763481"/>
            <a:chOff x="-1" y="-2"/>
            <a:chExt cx="12248970" cy="755701"/>
          </a:xfrm>
        </p:grpSpPr>
        <p:sp>
          <p:nvSpPr>
            <p:cNvPr id="5" name="Google Shape;786;p63"/>
            <p:cNvSpPr/>
            <p:nvPr/>
          </p:nvSpPr>
          <p:spPr>
            <a:xfrm>
              <a:off x="2797115" y="18571"/>
              <a:ext cx="9451854" cy="684194"/>
            </a:xfrm>
            <a:prstGeom prst="rect">
              <a:avLst/>
            </a:prstGeom>
            <a:solidFill>
              <a:srgbClr val="1F497D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Trebuchet MS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6" name="Google Shape;787;p63"/>
            <p:cNvSpPr/>
            <p:nvPr/>
          </p:nvSpPr>
          <p:spPr>
            <a:xfrm>
              <a:off x="58514" y="16860"/>
              <a:ext cx="2922819" cy="738839"/>
            </a:xfrm>
            <a:prstGeom prst="rect">
              <a:avLst/>
            </a:prstGeom>
            <a:solidFill>
              <a:srgbClr val="C0504D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Trebuchet MS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pic>
          <p:nvPicPr>
            <p:cNvPr id="7" name="Google Shape;788;p63" descr="image1.png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-1" y="-2"/>
              <a:ext cx="704327" cy="61387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Google Shape;789;p63"/>
            <p:cNvSpPr txBox="1"/>
            <p:nvPr/>
          </p:nvSpPr>
          <p:spPr>
            <a:xfrm>
              <a:off x="680790" y="153865"/>
              <a:ext cx="2254326" cy="4648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spAutoFit/>
            </a:bodyPr>
            <a:lstStyle/>
            <a:p>
              <a:pPr marL="0" marR="0" lvl="0" indent="0" algn="ctr" rtl="0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Georgia"/>
                <a:buNone/>
              </a:pPr>
              <a:r>
                <a:rPr lang="en-US" sz="1000" b="0" i="0" u="none" strike="noStrike" cap="none" dirty="0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Al-</a:t>
              </a:r>
              <a:r>
                <a:rPr lang="en-US" sz="1000" b="0" i="0" u="none" strike="noStrike" cap="none" dirty="0" err="1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Farabi</a:t>
              </a:r>
              <a:r>
                <a:rPr lang="en-US" sz="1000" b="0" i="0" u="none" strike="noStrike" cap="none" dirty="0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 Kazakh National University</a:t>
              </a:r>
              <a:endParaRPr dirty="0"/>
            </a:p>
            <a:p>
              <a:pPr marL="0" marR="0" lvl="0" indent="0" algn="ctr" rtl="0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Georgia"/>
                <a:buNone/>
              </a:pPr>
              <a:r>
                <a:rPr lang="en-US" sz="1000" b="0" i="0" u="none" strike="noStrike" cap="none" dirty="0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Higher School of Medicine</a:t>
              </a: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592921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698" y="620689"/>
            <a:ext cx="8520604" cy="576063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Hormone Receptors and Therapy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1628800"/>
            <a:ext cx="8520604" cy="4301383"/>
          </a:xfrm>
        </p:spPr>
        <p:txBody>
          <a:bodyPr>
            <a:normAutofit fontScale="92500" lnSpcReduction="10000"/>
          </a:bodyPr>
          <a:lstStyle/>
          <a:p>
            <a:pPr marL="114300" indent="0">
              <a:buNone/>
            </a:pPr>
            <a:r>
              <a:rPr lang="en-US" dirty="0"/>
              <a:t>In treating endocrine disorders, it is essential to understand the role </a:t>
            </a:r>
            <a:r>
              <a:rPr lang="en-US" dirty="0" smtClean="0"/>
              <a:t>of hormone </a:t>
            </a:r>
            <a:r>
              <a:rPr lang="en-US" dirty="0"/>
              <a:t>receptors. For example, a defect or deficiency of insulin </a:t>
            </a:r>
            <a:r>
              <a:rPr lang="en-US" dirty="0" smtClean="0"/>
              <a:t>receptors causes </a:t>
            </a:r>
            <a:r>
              <a:rPr lang="en-US" dirty="0"/>
              <a:t>type 2 diabetes mellitus. </a:t>
            </a:r>
            <a:endParaRPr lang="en-US" dirty="0" smtClean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r>
              <a:rPr lang="en-US" dirty="0" smtClean="0"/>
              <a:t>Androgen insensitivity syndrome </a:t>
            </a:r>
            <a:r>
              <a:rPr lang="en-US" dirty="0"/>
              <a:t>is due to an androgen receptor defect or deficiency; it </a:t>
            </a:r>
            <a:r>
              <a:rPr lang="en-US" dirty="0" smtClean="0"/>
              <a:t>causes genetic </a:t>
            </a:r>
            <a:r>
              <a:rPr lang="en-US" dirty="0"/>
              <a:t>males to develop feminine genitalia and other </a:t>
            </a:r>
            <a:r>
              <a:rPr lang="en-US" dirty="0" smtClean="0"/>
              <a:t>features.</a:t>
            </a:r>
          </a:p>
          <a:p>
            <a:pPr marL="114300" indent="0">
              <a:buNone/>
            </a:pPr>
            <a:r>
              <a:rPr lang="en-US" dirty="0" smtClean="0"/>
              <a:t>Estrogen </a:t>
            </a:r>
            <a:r>
              <a:rPr lang="en-US" dirty="0"/>
              <a:t>stimulates the growth of some </a:t>
            </a:r>
            <a:r>
              <a:rPr lang="en-US" dirty="0" smtClean="0"/>
              <a:t>malignant tumors </a:t>
            </a:r>
            <a:r>
              <a:rPr lang="en-US" dirty="0"/>
              <a:t>with estrogen receptors. For this reason, estrogen replacement</a:t>
            </a:r>
          </a:p>
          <a:p>
            <a:pPr marL="114300" indent="0">
              <a:buNone/>
            </a:pPr>
            <a:r>
              <a:rPr lang="en-US" dirty="0"/>
              <a:t>therapy should not be used for women with estrogen-dependent cancer.</a:t>
            </a:r>
          </a:p>
        </p:txBody>
      </p:sp>
      <p:grpSp>
        <p:nvGrpSpPr>
          <p:cNvPr id="5" name="Google Shape;785;p63"/>
          <p:cNvGrpSpPr/>
          <p:nvPr/>
        </p:nvGrpSpPr>
        <p:grpSpPr>
          <a:xfrm>
            <a:off x="-30224" y="6021288"/>
            <a:ext cx="9174223" cy="763481"/>
            <a:chOff x="-1" y="-2"/>
            <a:chExt cx="12248970" cy="755701"/>
          </a:xfrm>
        </p:grpSpPr>
        <p:sp>
          <p:nvSpPr>
            <p:cNvPr id="6" name="Google Shape;786;p63"/>
            <p:cNvSpPr/>
            <p:nvPr/>
          </p:nvSpPr>
          <p:spPr>
            <a:xfrm>
              <a:off x="2797115" y="18571"/>
              <a:ext cx="9451854" cy="684194"/>
            </a:xfrm>
            <a:prstGeom prst="rect">
              <a:avLst/>
            </a:prstGeom>
            <a:solidFill>
              <a:srgbClr val="1F497D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Trebuchet MS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7" name="Google Shape;787;p63"/>
            <p:cNvSpPr/>
            <p:nvPr/>
          </p:nvSpPr>
          <p:spPr>
            <a:xfrm>
              <a:off x="58514" y="16860"/>
              <a:ext cx="2922819" cy="738839"/>
            </a:xfrm>
            <a:prstGeom prst="rect">
              <a:avLst/>
            </a:prstGeom>
            <a:solidFill>
              <a:srgbClr val="C0504D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Trebuchet MS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pic>
          <p:nvPicPr>
            <p:cNvPr id="8" name="Google Shape;788;p63" descr="image1.png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-1" y="-2"/>
              <a:ext cx="704327" cy="61387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" name="Google Shape;789;p63"/>
            <p:cNvSpPr txBox="1"/>
            <p:nvPr/>
          </p:nvSpPr>
          <p:spPr>
            <a:xfrm>
              <a:off x="680790" y="153865"/>
              <a:ext cx="2254326" cy="4648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spAutoFit/>
            </a:bodyPr>
            <a:lstStyle/>
            <a:p>
              <a:pPr marL="0" marR="0" lvl="0" indent="0" algn="ctr" rtl="0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Georgia"/>
                <a:buNone/>
              </a:pPr>
              <a:r>
                <a:rPr lang="en-US" sz="1000" b="0" i="0" u="none" strike="noStrike" cap="none" dirty="0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Al-</a:t>
              </a:r>
              <a:r>
                <a:rPr lang="en-US" sz="1000" b="0" i="0" u="none" strike="noStrike" cap="none" dirty="0" err="1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Farabi</a:t>
              </a:r>
              <a:r>
                <a:rPr lang="en-US" sz="1000" b="0" i="0" u="none" strike="noStrike" cap="none" dirty="0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 Kazakh National University</a:t>
              </a:r>
              <a:endParaRPr dirty="0"/>
            </a:p>
            <a:p>
              <a:pPr marL="0" marR="0" lvl="0" indent="0" algn="ctr" rtl="0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Georgia"/>
                <a:buNone/>
              </a:pPr>
              <a:r>
                <a:rPr lang="en-US" sz="1000" b="0" i="0" u="none" strike="noStrike" cap="none" dirty="0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Higher School of Medicine</a:t>
              </a: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683504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 descr="H:\General\SCAN-TRANSFER\Scan for duty doctors to be uploaded to PMO\type-diabetes-medical-illustration-english-description-type-diabetes-medical-illustration-english-description-eps-1423431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512" y="502225"/>
            <a:ext cx="8640960" cy="5375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oogle Shape;785;p63"/>
          <p:cNvGrpSpPr/>
          <p:nvPr/>
        </p:nvGrpSpPr>
        <p:grpSpPr>
          <a:xfrm>
            <a:off x="-30224" y="6021288"/>
            <a:ext cx="9174223" cy="763481"/>
            <a:chOff x="-1" y="-2"/>
            <a:chExt cx="12248970" cy="755701"/>
          </a:xfrm>
        </p:grpSpPr>
        <p:sp>
          <p:nvSpPr>
            <p:cNvPr id="11" name="Google Shape;786;p63"/>
            <p:cNvSpPr/>
            <p:nvPr/>
          </p:nvSpPr>
          <p:spPr>
            <a:xfrm>
              <a:off x="2797115" y="18571"/>
              <a:ext cx="9451854" cy="684194"/>
            </a:xfrm>
            <a:prstGeom prst="rect">
              <a:avLst/>
            </a:prstGeom>
            <a:solidFill>
              <a:srgbClr val="1F497D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Trebuchet MS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12" name="Google Shape;787;p63"/>
            <p:cNvSpPr/>
            <p:nvPr/>
          </p:nvSpPr>
          <p:spPr>
            <a:xfrm>
              <a:off x="58514" y="16860"/>
              <a:ext cx="2922819" cy="738839"/>
            </a:xfrm>
            <a:prstGeom prst="rect">
              <a:avLst/>
            </a:prstGeom>
            <a:solidFill>
              <a:srgbClr val="C0504D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Trebuchet MS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pic>
          <p:nvPicPr>
            <p:cNvPr id="13" name="Google Shape;788;p63" descr="image1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-1" y="-2"/>
              <a:ext cx="704327" cy="61387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" name="Google Shape;789;p63"/>
            <p:cNvSpPr txBox="1"/>
            <p:nvPr/>
          </p:nvSpPr>
          <p:spPr>
            <a:xfrm>
              <a:off x="680790" y="153865"/>
              <a:ext cx="2254326" cy="4648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spAutoFit/>
            </a:bodyPr>
            <a:lstStyle/>
            <a:p>
              <a:pPr marL="0" marR="0" lvl="0" indent="0" algn="ctr" rtl="0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Georgia"/>
                <a:buNone/>
              </a:pPr>
              <a:r>
                <a:rPr lang="en-US" sz="1000" b="0" i="0" u="none" strike="noStrike" cap="none" dirty="0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Al-</a:t>
              </a:r>
              <a:r>
                <a:rPr lang="en-US" sz="1000" b="0" i="0" u="none" strike="noStrike" cap="none" dirty="0" err="1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Farabi</a:t>
              </a:r>
              <a:r>
                <a:rPr lang="en-US" sz="1000" b="0" i="0" u="none" strike="noStrike" cap="none" dirty="0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 Kazakh National University</a:t>
              </a:r>
              <a:endParaRPr dirty="0"/>
            </a:p>
            <a:p>
              <a:pPr marL="0" marR="0" lvl="0" indent="0" algn="ctr" rtl="0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Georgia"/>
                <a:buNone/>
              </a:pPr>
              <a:r>
                <a:rPr lang="en-US" sz="1000" b="0" i="0" u="none" strike="noStrike" cap="none" dirty="0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Higher School of Medicine</a:t>
              </a: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577447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Diabetes Mellitus type 2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marL="114300" indent="0">
              <a:buNone/>
            </a:pPr>
            <a:r>
              <a:rPr lang="en-US" dirty="0"/>
              <a:t>Other important </a:t>
            </a:r>
            <a:r>
              <a:rPr lang="en-US" dirty="0" smtClean="0"/>
              <a:t>risk factors </a:t>
            </a:r>
            <a:r>
              <a:rPr lang="en-US" dirty="0"/>
              <a:t>are age, obesity, and a sedentary lifestyle. All of these </a:t>
            </a:r>
            <a:r>
              <a:rPr lang="en-US" dirty="0" smtClean="0"/>
              <a:t>are accompanied </a:t>
            </a:r>
            <a:r>
              <a:rPr lang="en-US" dirty="0"/>
              <a:t>by the progressive replacement of muscular </a:t>
            </a:r>
            <a:r>
              <a:rPr lang="en-US" dirty="0" smtClean="0"/>
              <a:t>tissue with </a:t>
            </a:r>
            <a:r>
              <a:rPr lang="en-US" dirty="0"/>
              <a:t>fat. </a:t>
            </a:r>
            <a:endParaRPr lang="en-US" dirty="0" smtClean="0"/>
          </a:p>
          <a:p>
            <a:pPr marL="114300" indent="0">
              <a:buNone/>
            </a:pPr>
            <a:r>
              <a:rPr lang="en-US" dirty="0" smtClean="0"/>
              <a:t>Muscle </a:t>
            </a:r>
            <a:r>
              <a:rPr lang="en-US" dirty="0"/>
              <a:t>plays a highly important role in absorbing </a:t>
            </a:r>
            <a:r>
              <a:rPr lang="en-US" dirty="0" smtClean="0"/>
              <a:t>blood glucose </a:t>
            </a:r>
            <a:r>
              <a:rPr lang="en-US" dirty="0"/>
              <a:t>and buffering </a:t>
            </a:r>
            <a:r>
              <a:rPr lang="en-US" dirty="0" err="1"/>
              <a:t>glycemia</a:t>
            </a:r>
            <a:r>
              <a:rPr lang="en-US" dirty="0"/>
              <a:t>, so as muscle mass diminishes, </a:t>
            </a:r>
            <a:r>
              <a:rPr lang="en-US" dirty="0" smtClean="0"/>
              <a:t>a person </a:t>
            </a:r>
            <a:r>
              <a:rPr lang="en-US" dirty="0"/>
              <a:t>becomes less and less able to regulate </a:t>
            </a:r>
            <a:r>
              <a:rPr lang="en-US" dirty="0" err="1"/>
              <a:t>glycemia</a:t>
            </a:r>
            <a:r>
              <a:rPr lang="en-US" dirty="0" smtClean="0"/>
              <a:t>.</a:t>
            </a:r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r>
              <a:rPr lang="en-US" dirty="0"/>
              <a:t>Type 2 DM develops slowly and is usually diagnosed after</a:t>
            </a:r>
          </a:p>
          <a:p>
            <a:pPr marL="114300" indent="0">
              <a:buNone/>
            </a:pPr>
            <a:r>
              <a:rPr lang="en-US" dirty="0"/>
              <a:t>age 40, but it is becoming increasingly prevalent in young people</a:t>
            </a:r>
          </a:p>
          <a:p>
            <a:pPr marL="114300" indent="0">
              <a:buNone/>
            </a:pPr>
            <a:r>
              <a:rPr lang="en-US" dirty="0"/>
              <a:t>because of early obesity.</a:t>
            </a:r>
          </a:p>
        </p:txBody>
      </p:sp>
      <p:grpSp>
        <p:nvGrpSpPr>
          <p:cNvPr id="4" name="Google Shape;785;p63"/>
          <p:cNvGrpSpPr/>
          <p:nvPr/>
        </p:nvGrpSpPr>
        <p:grpSpPr>
          <a:xfrm>
            <a:off x="-30224" y="6021288"/>
            <a:ext cx="9174223" cy="763481"/>
            <a:chOff x="-1" y="-2"/>
            <a:chExt cx="12248970" cy="755701"/>
          </a:xfrm>
        </p:grpSpPr>
        <p:sp>
          <p:nvSpPr>
            <p:cNvPr id="5" name="Google Shape;786;p63"/>
            <p:cNvSpPr/>
            <p:nvPr/>
          </p:nvSpPr>
          <p:spPr>
            <a:xfrm>
              <a:off x="2797115" y="18571"/>
              <a:ext cx="9451854" cy="684194"/>
            </a:xfrm>
            <a:prstGeom prst="rect">
              <a:avLst/>
            </a:prstGeom>
            <a:solidFill>
              <a:srgbClr val="1F497D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Trebuchet MS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6" name="Google Shape;787;p63"/>
            <p:cNvSpPr/>
            <p:nvPr/>
          </p:nvSpPr>
          <p:spPr>
            <a:xfrm>
              <a:off x="58514" y="16860"/>
              <a:ext cx="2922819" cy="738839"/>
            </a:xfrm>
            <a:prstGeom prst="rect">
              <a:avLst/>
            </a:prstGeom>
            <a:solidFill>
              <a:srgbClr val="C0504D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Trebuchet MS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pic>
          <p:nvPicPr>
            <p:cNvPr id="7" name="Google Shape;788;p63" descr="image1.png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-1" y="-2"/>
              <a:ext cx="704327" cy="61387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Google Shape;789;p63"/>
            <p:cNvSpPr txBox="1"/>
            <p:nvPr/>
          </p:nvSpPr>
          <p:spPr>
            <a:xfrm>
              <a:off x="680790" y="153865"/>
              <a:ext cx="2254326" cy="4648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spAutoFit/>
            </a:bodyPr>
            <a:lstStyle/>
            <a:p>
              <a:pPr marL="0" marR="0" lvl="0" indent="0" algn="ctr" rtl="0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Georgia"/>
                <a:buNone/>
              </a:pPr>
              <a:r>
                <a:rPr lang="en-US" sz="1000" b="0" i="0" u="none" strike="noStrike" cap="none" dirty="0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Al-</a:t>
              </a:r>
              <a:r>
                <a:rPr lang="en-US" sz="1000" b="0" i="0" u="none" strike="noStrike" cap="none" dirty="0" err="1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Farabi</a:t>
              </a:r>
              <a:r>
                <a:rPr lang="en-US" sz="1000" b="0" i="0" u="none" strike="noStrike" cap="none" dirty="0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 Kazakh National University</a:t>
              </a:r>
              <a:endParaRPr dirty="0"/>
            </a:p>
            <a:p>
              <a:pPr marL="0" marR="0" lvl="0" indent="0" algn="ctr" rtl="0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Georgia"/>
                <a:buNone/>
              </a:pPr>
              <a:r>
                <a:rPr lang="en-US" sz="1000" b="0" i="0" u="none" strike="noStrike" cap="none" dirty="0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Higher School of Medicine</a:t>
              </a: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671533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 descr="H:\General\SCAN-TRANSFER\Scan for duty doctors to be uploaded to PMO\922985-Figure1_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52736"/>
            <a:ext cx="8352927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oogle Shape;785;p63"/>
          <p:cNvGrpSpPr/>
          <p:nvPr/>
        </p:nvGrpSpPr>
        <p:grpSpPr>
          <a:xfrm>
            <a:off x="-30224" y="6021288"/>
            <a:ext cx="9174223" cy="763481"/>
            <a:chOff x="-1" y="-2"/>
            <a:chExt cx="12248970" cy="755701"/>
          </a:xfrm>
        </p:grpSpPr>
        <p:sp>
          <p:nvSpPr>
            <p:cNvPr id="6" name="Google Shape;786;p63"/>
            <p:cNvSpPr/>
            <p:nvPr/>
          </p:nvSpPr>
          <p:spPr>
            <a:xfrm>
              <a:off x="2797115" y="18571"/>
              <a:ext cx="9451854" cy="684194"/>
            </a:xfrm>
            <a:prstGeom prst="rect">
              <a:avLst/>
            </a:prstGeom>
            <a:solidFill>
              <a:srgbClr val="1F497D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Trebuchet MS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7" name="Google Shape;787;p63"/>
            <p:cNvSpPr/>
            <p:nvPr/>
          </p:nvSpPr>
          <p:spPr>
            <a:xfrm>
              <a:off x="58514" y="16860"/>
              <a:ext cx="2922819" cy="738839"/>
            </a:xfrm>
            <a:prstGeom prst="rect">
              <a:avLst/>
            </a:prstGeom>
            <a:solidFill>
              <a:srgbClr val="C0504D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Trebuchet MS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pic>
          <p:nvPicPr>
            <p:cNvPr id="8" name="Google Shape;788;p63" descr="image1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-1" y="-2"/>
              <a:ext cx="704327" cy="61387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" name="Google Shape;789;p63"/>
            <p:cNvSpPr txBox="1"/>
            <p:nvPr/>
          </p:nvSpPr>
          <p:spPr>
            <a:xfrm>
              <a:off x="680790" y="153865"/>
              <a:ext cx="2254326" cy="4648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spAutoFit/>
            </a:bodyPr>
            <a:lstStyle/>
            <a:p>
              <a:pPr marL="0" marR="0" lvl="0" indent="0" algn="ctr" rtl="0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Georgia"/>
                <a:buNone/>
              </a:pPr>
              <a:r>
                <a:rPr lang="en-US" sz="1000" b="0" i="0" u="none" strike="noStrike" cap="none" dirty="0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Al-</a:t>
              </a:r>
              <a:r>
                <a:rPr lang="en-US" sz="1000" b="0" i="0" u="none" strike="noStrike" cap="none" dirty="0" err="1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Farabi</a:t>
              </a:r>
              <a:r>
                <a:rPr lang="en-US" sz="1000" b="0" i="0" u="none" strike="noStrike" cap="none" dirty="0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 Kazakh National University</a:t>
              </a:r>
              <a:endParaRPr dirty="0"/>
            </a:p>
            <a:p>
              <a:pPr marL="0" marR="0" lvl="0" indent="0" algn="ctr" rtl="0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Georgia"/>
                <a:buNone/>
              </a:pPr>
              <a:r>
                <a:rPr lang="en-US" sz="1000" b="0" i="0" u="none" strike="noStrike" cap="none" dirty="0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Higher School of Medicine</a:t>
              </a: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3356477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Pathogenesis</a:t>
            </a:r>
            <a:endParaRPr lang="ru-RU" b="1" i="1" dirty="0">
              <a:latin typeface="Georgia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/>
              <a:t>When cells cannot absorb glucose, they must get their </a:t>
            </a:r>
            <a:r>
              <a:rPr lang="en-US" dirty="0" smtClean="0"/>
              <a:t>energy someplace </a:t>
            </a:r>
            <a:r>
              <a:rPr lang="en-US" dirty="0"/>
              <a:t>else; they metabolize fat and protein. In time, this </a:t>
            </a:r>
            <a:r>
              <a:rPr lang="en-US" dirty="0" smtClean="0"/>
              <a:t>leads to </a:t>
            </a:r>
            <a:r>
              <a:rPr lang="en-US" dirty="0"/>
              <a:t>muscular atrophy, emaciation, and weakness. Before </a:t>
            </a:r>
            <a:r>
              <a:rPr lang="en-US" dirty="0" smtClean="0"/>
              <a:t>insulin therapy </a:t>
            </a:r>
            <a:r>
              <a:rPr lang="en-US" dirty="0"/>
              <a:t>was introduced in 1922, the victims of type 1 DM </a:t>
            </a:r>
            <a:r>
              <a:rPr lang="en-US" dirty="0" smtClean="0"/>
              <a:t>wasted away </a:t>
            </a:r>
            <a:r>
              <a:rPr lang="en-US" dirty="0"/>
              <a:t>to an astonishing </a:t>
            </a:r>
            <a:r>
              <a:rPr lang="en-US" dirty="0" smtClean="0"/>
              <a:t>extent.</a:t>
            </a:r>
            <a:endParaRPr lang="en-US" b="1" dirty="0"/>
          </a:p>
          <a:p>
            <a:pPr marL="114300" indent="0">
              <a:buNone/>
            </a:pPr>
            <a:endParaRPr lang="ru-RU" dirty="0"/>
          </a:p>
        </p:txBody>
      </p:sp>
      <p:grpSp>
        <p:nvGrpSpPr>
          <p:cNvPr id="4" name="Google Shape;785;p63"/>
          <p:cNvGrpSpPr/>
          <p:nvPr/>
        </p:nvGrpSpPr>
        <p:grpSpPr>
          <a:xfrm>
            <a:off x="-30224" y="6021288"/>
            <a:ext cx="9174223" cy="763481"/>
            <a:chOff x="-1" y="-2"/>
            <a:chExt cx="12248970" cy="755701"/>
          </a:xfrm>
        </p:grpSpPr>
        <p:sp>
          <p:nvSpPr>
            <p:cNvPr id="5" name="Google Shape;786;p63"/>
            <p:cNvSpPr/>
            <p:nvPr/>
          </p:nvSpPr>
          <p:spPr>
            <a:xfrm>
              <a:off x="2797115" y="18571"/>
              <a:ext cx="9451854" cy="684194"/>
            </a:xfrm>
            <a:prstGeom prst="rect">
              <a:avLst/>
            </a:prstGeom>
            <a:solidFill>
              <a:srgbClr val="1F497D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Trebuchet MS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6" name="Google Shape;787;p63"/>
            <p:cNvSpPr/>
            <p:nvPr/>
          </p:nvSpPr>
          <p:spPr>
            <a:xfrm>
              <a:off x="58514" y="16860"/>
              <a:ext cx="2922819" cy="738839"/>
            </a:xfrm>
            <a:prstGeom prst="rect">
              <a:avLst/>
            </a:prstGeom>
            <a:solidFill>
              <a:srgbClr val="C0504D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Trebuchet MS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pic>
          <p:nvPicPr>
            <p:cNvPr id="7" name="Google Shape;788;p63" descr="image1.png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-1" y="-2"/>
              <a:ext cx="704327" cy="61387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Google Shape;789;p63"/>
            <p:cNvSpPr txBox="1"/>
            <p:nvPr/>
          </p:nvSpPr>
          <p:spPr>
            <a:xfrm>
              <a:off x="680790" y="153865"/>
              <a:ext cx="2254326" cy="4648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spAutoFit/>
            </a:bodyPr>
            <a:lstStyle/>
            <a:p>
              <a:pPr marL="0" marR="0" lvl="0" indent="0" algn="ctr" rtl="0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Georgia"/>
                <a:buNone/>
              </a:pPr>
              <a:r>
                <a:rPr lang="en-US" sz="1000" b="0" i="0" u="none" strike="noStrike" cap="none" dirty="0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Al-</a:t>
              </a:r>
              <a:r>
                <a:rPr lang="en-US" sz="1000" b="0" i="0" u="none" strike="noStrike" cap="none" dirty="0" err="1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Farabi</a:t>
              </a:r>
              <a:r>
                <a:rPr lang="en-US" sz="1000" b="0" i="0" u="none" strike="noStrike" cap="none" dirty="0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 Kazakh National University</a:t>
              </a:r>
              <a:endParaRPr dirty="0"/>
            </a:p>
            <a:p>
              <a:pPr marL="0" marR="0" lvl="0" indent="0" algn="ctr" rtl="0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Georgia"/>
                <a:buNone/>
              </a:pPr>
              <a:r>
                <a:rPr lang="en-US" sz="1000" b="0" i="0" u="none" strike="noStrike" cap="none" dirty="0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Higher School of Medicine</a:t>
              </a: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3880417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Diabetes </a:t>
            </a:r>
            <a:r>
              <a:rPr lang="en-US" dirty="0"/>
              <a:t>Pathogenesis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/>
          <a:p>
            <a:pPr marL="114300" indent="0">
              <a:buNone/>
            </a:pPr>
            <a:r>
              <a:rPr lang="en-US" dirty="0" smtClean="0"/>
              <a:t>Diabetes was </a:t>
            </a:r>
            <a:r>
              <a:rPr lang="en-US" dirty="0"/>
              <a:t>described in the first century as “a melting down of the</a:t>
            </a:r>
          </a:p>
          <a:p>
            <a:pPr marL="114300" indent="0">
              <a:buNone/>
            </a:pPr>
            <a:r>
              <a:rPr lang="en-US" dirty="0"/>
              <a:t>flesh and limbs into urine.” Adult patients weighed as little as 27</a:t>
            </a:r>
          </a:p>
          <a:p>
            <a:pPr marL="114300" indent="0">
              <a:buNone/>
            </a:pPr>
            <a:r>
              <a:rPr lang="en-US" dirty="0"/>
              <a:t>to 34 kg (60–75 </a:t>
            </a:r>
            <a:r>
              <a:rPr lang="en-US" dirty="0" err="1"/>
              <a:t>lb</a:t>
            </a:r>
            <a:r>
              <a:rPr lang="en-US" dirty="0"/>
              <a:t>) and looked like victims of severe famine. Their</a:t>
            </a:r>
          </a:p>
          <a:p>
            <a:pPr marL="114300" indent="0">
              <a:buNone/>
            </a:pPr>
            <a:r>
              <a:rPr lang="en-US" dirty="0"/>
              <a:t>breath had a disagreeable sweet ketone smell, like rotten apples</a:t>
            </a:r>
            <a:r>
              <a:rPr lang="en-US" dirty="0" smtClean="0"/>
              <a:t>.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/>
              <a:t>One typical patient was described by medical historian Michael</a:t>
            </a:r>
          </a:p>
          <a:p>
            <a:pPr marL="114300" indent="0">
              <a:buNone/>
            </a:pPr>
            <a:r>
              <a:rPr lang="en-US" dirty="0"/>
              <a:t>Bliss as “barely able to lift his head from his pillow, crying most</a:t>
            </a:r>
          </a:p>
          <a:p>
            <a:pPr marL="114300" indent="0">
              <a:buNone/>
            </a:pPr>
            <a:r>
              <a:rPr lang="en-US" dirty="0"/>
              <a:t>of the time from pain, hunger, and despair.” In the terminal stage,</a:t>
            </a:r>
          </a:p>
          <a:p>
            <a:pPr marL="114300" indent="0">
              <a:buNone/>
            </a:pPr>
            <a:r>
              <a:rPr lang="en-US" dirty="0"/>
              <a:t>patients became increasingly drowsy, gasped for air, became comatose,</a:t>
            </a:r>
          </a:p>
          <a:p>
            <a:pPr marL="114300" indent="0">
              <a:buNone/>
            </a:pPr>
            <a:r>
              <a:rPr lang="en-US" dirty="0"/>
              <a:t>and died within a few hours. </a:t>
            </a:r>
            <a:endParaRPr lang="en-US" dirty="0" smtClean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r>
              <a:rPr lang="en-US" dirty="0" smtClean="0"/>
              <a:t>Most </a:t>
            </a:r>
            <a:r>
              <a:rPr lang="en-US" dirty="0"/>
              <a:t>diabetic children </a:t>
            </a:r>
            <a:r>
              <a:rPr lang="en-US" dirty="0" err="1" smtClean="0"/>
              <a:t>livedless</a:t>
            </a:r>
            <a:r>
              <a:rPr lang="en-US" dirty="0" smtClean="0"/>
              <a:t> </a:t>
            </a:r>
            <a:r>
              <a:rPr lang="en-US" dirty="0"/>
              <a:t>than 1 year after diagnosis—a year of utmost misery at </a:t>
            </a:r>
            <a:r>
              <a:rPr lang="en-US" dirty="0" smtClean="0"/>
              <a:t>that. Such </a:t>
            </a:r>
            <a:r>
              <a:rPr lang="en-US" dirty="0"/>
              <a:t>was the natural course of the disease in the centuries before</a:t>
            </a:r>
          </a:p>
          <a:p>
            <a:pPr marL="114300" indent="0">
              <a:buNone/>
            </a:pPr>
            <a:r>
              <a:rPr lang="en-US" dirty="0"/>
              <a:t>insulin therapy.</a:t>
            </a:r>
          </a:p>
        </p:txBody>
      </p:sp>
      <p:grpSp>
        <p:nvGrpSpPr>
          <p:cNvPr id="4" name="Google Shape;785;p63"/>
          <p:cNvGrpSpPr/>
          <p:nvPr/>
        </p:nvGrpSpPr>
        <p:grpSpPr>
          <a:xfrm>
            <a:off x="-30224" y="6021288"/>
            <a:ext cx="9174223" cy="763481"/>
            <a:chOff x="-1" y="-2"/>
            <a:chExt cx="12248970" cy="755701"/>
          </a:xfrm>
        </p:grpSpPr>
        <p:sp>
          <p:nvSpPr>
            <p:cNvPr id="5" name="Google Shape;786;p63"/>
            <p:cNvSpPr/>
            <p:nvPr/>
          </p:nvSpPr>
          <p:spPr>
            <a:xfrm>
              <a:off x="2797115" y="18571"/>
              <a:ext cx="9451854" cy="684194"/>
            </a:xfrm>
            <a:prstGeom prst="rect">
              <a:avLst/>
            </a:prstGeom>
            <a:solidFill>
              <a:srgbClr val="1F497D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Trebuchet MS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6" name="Google Shape;787;p63"/>
            <p:cNvSpPr/>
            <p:nvPr/>
          </p:nvSpPr>
          <p:spPr>
            <a:xfrm>
              <a:off x="58514" y="16860"/>
              <a:ext cx="2922819" cy="738839"/>
            </a:xfrm>
            <a:prstGeom prst="rect">
              <a:avLst/>
            </a:prstGeom>
            <a:solidFill>
              <a:srgbClr val="C0504D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Trebuchet MS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pic>
          <p:nvPicPr>
            <p:cNvPr id="7" name="Google Shape;788;p63" descr="image1.png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-1" y="-2"/>
              <a:ext cx="704327" cy="61387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Google Shape;789;p63"/>
            <p:cNvSpPr txBox="1"/>
            <p:nvPr/>
          </p:nvSpPr>
          <p:spPr>
            <a:xfrm>
              <a:off x="680790" y="153865"/>
              <a:ext cx="2254326" cy="4648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spAutoFit/>
            </a:bodyPr>
            <a:lstStyle/>
            <a:p>
              <a:pPr marL="0" marR="0" lvl="0" indent="0" algn="ctr" rtl="0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Georgia"/>
                <a:buNone/>
              </a:pPr>
              <a:r>
                <a:rPr lang="en-US" sz="1000" b="0" i="0" u="none" strike="noStrike" cap="none" dirty="0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Al-</a:t>
              </a:r>
              <a:r>
                <a:rPr lang="en-US" sz="1000" b="0" i="0" u="none" strike="noStrike" cap="none" dirty="0" err="1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Farabi</a:t>
              </a:r>
              <a:r>
                <a:rPr lang="en-US" sz="1000" b="0" i="0" u="none" strike="noStrike" cap="none" dirty="0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 Kazakh National University</a:t>
              </a:r>
              <a:endParaRPr dirty="0"/>
            </a:p>
            <a:p>
              <a:pPr marL="0" marR="0" lvl="0" indent="0" algn="ctr" rtl="0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Georgia"/>
                <a:buNone/>
              </a:pPr>
              <a:r>
                <a:rPr lang="en-US" sz="1000" b="0" i="0" u="none" strike="noStrike" cap="none" dirty="0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Higher School of Medicine</a:t>
              </a: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67416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Ketonuria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114300" indent="0">
              <a:buNone/>
            </a:pPr>
            <a:r>
              <a:rPr lang="en-US" dirty="0" err="1"/>
              <a:t>Ketonuria</a:t>
            </a:r>
            <a:r>
              <a:rPr lang="en-US" dirty="0"/>
              <a:t> promotes </a:t>
            </a:r>
            <a:r>
              <a:rPr lang="en-US" dirty="0" smtClean="0"/>
              <a:t>osmotic </a:t>
            </a:r>
            <a:r>
              <a:rPr lang="en-US" dirty="0"/>
              <a:t>diuresis, flushes Na+ and K+ from the body, and creates electrolyte</a:t>
            </a:r>
          </a:p>
          <a:p>
            <a:pPr marL="114300" indent="0">
              <a:buNone/>
            </a:pPr>
            <a:r>
              <a:rPr lang="en-US" dirty="0"/>
              <a:t>deficiencies that can lead to abdominal pain, vomiting, irregular</a:t>
            </a:r>
          </a:p>
          <a:p>
            <a:pPr marL="114300" indent="0">
              <a:buNone/>
            </a:pPr>
            <a:r>
              <a:rPr lang="en-US" dirty="0"/>
              <a:t>heartbeat, and neurological dysfunction. As acids, ketones lower</a:t>
            </a:r>
          </a:p>
          <a:p>
            <a:pPr marL="114300" indent="0">
              <a:buNone/>
            </a:pPr>
            <a:r>
              <a:rPr lang="en-US" dirty="0"/>
              <a:t>the pH of the blood and produce a condition called </a:t>
            </a:r>
            <a:r>
              <a:rPr lang="en-US" b="1" dirty="0"/>
              <a:t>ketoacidosis</a:t>
            </a:r>
            <a:r>
              <a:rPr lang="en-US" b="1" dirty="0" smtClean="0"/>
              <a:t>.</a:t>
            </a:r>
          </a:p>
          <a:p>
            <a:pPr marL="114300" indent="0">
              <a:buNone/>
            </a:pPr>
            <a:endParaRPr lang="en-US" b="1" dirty="0"/>
          </a:p>
          <a:p>
            <a:pPr marL="114300" indent="0">
              <a:buNone/>
            </a:pPr>
            <a:r>
              <a:rPr lang="en-US" dirty="0"/>
              <a:t>This causes a deep, gasping breathing called </a:t>
            </a:r>
            <a:r>
              <a:rPr lang="en-US" i="1" dirty="0" err="1"/>
              <a:t>Kussmaul</a:t>
            </a:r>
            <a:r>
              <a:rPr lang="en-US" i="1" dirty="0"/>
              <a:t> </a:t>
            </a:r>
            <a:r>
              <a:rPr lang="en-US" dirty="0"/>
              <a:t>37 </a:t>
            </a:r>
            <a:r>
              <a:rPr lang="en-US" i="1" dirty="0" smtClean="0"/>
              <a:t>respiration</a:t>
            </a:r>
            <a:r>
              <a:rPr lang="en-US" dirty="0" smtClean="0"/>
              <a:t>, typical </a:t>
            </a:r>
            <a:r>
              <a:rPr lang="en-US" dirty="0"/>
              <a:t>of terminal diabetes. It also depresses the </a:t>
            </a:r>
            <a:r>
              <a:rPr lang="en-US" dirty="0" smtClean="0"/>
              <a:t>nervous system </a:t>
            </a:r>
            <a:r>
              <a:rPr lang="en-US" dirty="0"/>
              <a:t>and produces diabetic coma.</a:t>
            </a:r>
          </a:p>
        </p:txBody>
      </p:sp>
      <p:grpSp>
        <p:nvGrpSpPr>
          <p:cNvPr id="4" name="Google Shape;785;p63"/>
          <p:cNvGrpSpPr/>
          <p:nvPr/>
        </p:nvGrpSpPr>
        <p:grpSpPr>
          <a:xfrm>
            <a:off x="-30224" y="6021288"/>
            <a:ext cx="9174223" cy="763481"/>
            <a:chOff x="-1" y="-2"/>
            <a:chExt cx="12248970" cy="755701"/>
          </a:xfrm>
        </p:grpSpPr>
        <p:sp>
          <p:nvSpPr>
            <p:cNvPr id="5" name="Google Shape;786;p63"/>
            <p:cNvSpPr/>
            <p:nvPr/>
          </p:nvSpPr>
          <p:spPr>
            <a:xfrm>
              <a:off x="2797115" y="18571"/>
              <a:ext cx="9451854" cy="684194"/>
            </a:xfrm>
            <a:prstGeom prst="rect">
              <a:avLst/>
            </a:prstGeom>
            <a:solidFill>
              <a:srgbClr val="1F497D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Trebuchet MS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6" name="Google Shape;787;p63"/>
            <p:cNvSpPr/>
            <p:nvPr/>
          </p:nvSpPr>
          <p:spPr>
            <a:xfrm>
              <a:off x="58514" y="16860"/>
              <a:ext cx="2922819" cy="738839"/>
            </a:xfrm>
            <a:prstGeom prst="rect">
              <a:avLst/>
            </a:prstGeom>
            <a:solidFill>
              <a:srgbClr val="C0504D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Trebuchet MS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pic>
          <p:nvPicPr>
            <p:cNvPr id="7" name="Google Shape;788;p63" descr="image1.png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-1" y="-2"/>
              <a:ext cx="704327" cy="61387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Google Shape;789;p63"/>
            <p:cNvSpPr txBox="1"/>
            <p:nvPr/>
          </p:nvSpPr>
          <p:spPr>
            <a:xfrm>
              <a:off x="680790" y="153865"/>
              <a:ext cx="2254326" cy="4648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spAutoFit/>
            </a:bodyPr>
            <a:lstStyle/>
            <a:p>
              <a:pPr marL="0" marR="0" lvl="0" indent="0" algn="ctr" rtl="0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Georgia"/>
                <a:buNone/>
              </a:pPr>
              <a:r>
                <a:rPr lang="en-US" sz="1000" b="0" i="0" u="none" strike="noStrike" cap="none" dirty="0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Al-</a:t>
              </a:r>
              <a:r>
                <a:rPr lang="en-US" sz="1000" b="0" i="0" u="none" strike="noStrike" cap="none" dirty="0" err="1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Farabi</a:t>
              </a:r>
              <a:r>
                <a:rPr lang="en-US" sz="1000" b="0" i="0" u="none" strike="noStrike" cap="none" dirty="0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 Kazakh National University</a:t>
              </a:r>
              <a:endParaRPr dirty="0"/>
            </a:p>
            <a:p>
              <a:pPr marL="0" marR="0" lvl="0" indent="0" algn="ctr" rtl="0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Georgia"/>
                <a:buNone/>
              </a:pPr>
              <a:r>
                <a:rPr lang="en-US" sz="1000" b="0" i="0" u="none" strike="noStrike" cap="none" dirty="0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Higher School of Medicine</a:t>
              </a: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024287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698" y="692697"/>
            <a:ext cx="8520604" cy="432047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Ketonuria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H:\General\SCAN-TRANSFER\Scan for duty doctors to be uploaded to PMO\Ketone-bodies-fatty-acids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12776"/>
            <a:ext cx="8568952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oogle Shape;785;p63"/>
          <p:cNvGrpSpPr/>
          <p:nvPr/>
        </p:nvGrpSpPr>
        <p:grpSpPr>
          <a:xfrm>
            <a:off x="-30224" y="6021288"/>
            <a:ext cx="9174223" cy="763481"/>
            <a:chOff x="-1" y="-2"/>
            <a:chExt cx="12248970" cy="755701"/>
          </a:xfrm>
        </p:grpSpPr>
        <p:sp>
          <p:nvSpPr>
            <p:cNvPr id="6" name="Google Shape;786;p63"/>
            <p:cNvSpPr/>
            <p:nvPr/>
          </p:nvSpPr>
          <p:spPr>
            <a:xfrm>
              <a:off x="2797115" y="18571"/>
              <a:ext cx="9451854" cy="684194"/>
            </a:xfrm>
            <a:prstGeom prst="rect">
              <a:avLst/>
            </a:prstGeom>
            <a:solidFill>
              <a:srgbClr val="1F497D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Trebuchet MS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7" name="Google Shape;787;p63"/>
            <p:cNvSpPr/>
            <p:nvPr/>
          </p:nvSpPr>
          <p:spPr>
            <a:xfrm>
              <a:off x="58514" y="16860"/>
              <a:ext cx="2922819" cy="738839"/>
            </a:xfrm>
            <a:prstGeom prst="rect">
              <a:avLst/>
            </a:prstGeom>
            <a:solidFill>
              <a:srgbClr val="C0504D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Trebuchet MS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pic>
          <p:nvPicPr>
            <p:cNvPr id="8" name="Google Shape;788;p63" descr="image1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-1" y="-2"/>
              <a:ext cx="704327" cy="61387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" name="Google Shape;789;p63"/>
            <p:cNvSpPr txBox="1"/>
            <p:nvPr/>
          </p:nvSpPr>
          <p:spPr>
            <a:xfrm>
              <a:off x="680790" y="153865"/>
              <a:ext cx="2254326" cy="4648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spAutoFit/>
            </a:bodyPr>
            <a:lstStyle/>
            <a:p>
              <a:pPr marL="0" marR="0" lvl="0" indent="0" algn="ctr" rtl="0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Georgia"/>
                <a:buNone/>
              </a:pPr>
              <a:r>
                <a:rPr lang="en-US" sz="1000" b="0" i="0" u="none" strike="noStrike" cap="none" dirty="0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Al-</a:t>
              </a:r>
              <a:r>
                <a:rPr lang="en-US" sz="1000" b="0" i="0" u="none" strike="noStrike" cap="none" dirty="0" err="1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Farabi</a:t>
              </a:r>
              <a:r>
                <a:rPr lang="en-US" sz="1000" b="0" i="0" u="none" strike="noStrike" cap="none" dirty="0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 Kazakh National University</a:t>
              </a:r>
              <a:endParaRPr dirty="0"/>
            </a:p>
            <a:p>
              <a:pPr marL="0" marR="0" lvl="0" indent="0" algn="ctr" rtl="0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Georgia"/>
                <a:buNone/>
              </a:pPr>
              <a:r>
                <a:rPr lang="en-US" sz="1000" b="0" i="0" u="none" strike="noStrike" cap="none" dirty="0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Higher School of Medicine</a:t>
              </a: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3140799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Two of the common complications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/>
              <a:t>Two of the common complications of </a:t>
            </a:r>
            <a:r>
              <a:rPr lang="en-US" dirty="0" err="1" smtClean="0"/>
              <a:t>longterm</a:t>
            </a:r>
            <a:r>
              <a:rPr lang="en-US" dirty="0"/>
              <a:t> </a:t>
            </a:r>
            <a:r>
              <a:rPr lang="en-US" dirty="0" smtClean="0"/>
              <a:t>DM </a:t>
            </a:r>
            <a:r>
              <a:rPr lang="en-US" dirty="0"/>
              <a:t>are blindness and renal failure, brought on by </a:t>
            </a:r>
            <a:r>
              <a:rPr lang="en-US" dirty="0" smtClean="0"/>
              <a:t>arterial degeneration </a:t>
            </a:r>
            <a:r>
              <a:rPr lang="en-US" dirty="0"/>
              <a:t>in the retinas and kidneys. </a:t>
            </a:r>
            <a:endParaRPr lang="en-US" dirty="0" smtClean="0"/>
          </a:p>
          <a:p>
            <a:pPr marL="114300" indent="0">
              <a:buNone/>
            </a:pPr>
            <a:r>
              <a:rPr lang="en-US" dirty="0" smtClean="0"/>
              <a:t>Death </a:t>
            </a:r>
            <a:r>
              <a:rPr lang="en-US" dirty="0"/>
              <a:t>from kidney </a:t>
            </a:r>
            <a:r>
              <a:rPr lang="en-US" dirty="0" smtClean="0"/>
              <a:t>failure is </a:t>
            </a:r>
            <a:r>
              <a:rPr lang="en-US" dirty="0"/>
              <a:t>much more common in type 1 DM than in type 2. </a:t>
            </a:r>
            <a:endParaRPr lang="en-US" dirty="0" smtClean="0"/>
          </a:p>
          <a:p>
            <a:pPr marL="114300" indent="0">
              <a:buNone/>
            </a:pPr>
            <a:r>
              <a:rPr lang="en-US" dirty="0" smtClean="0"/>
              <a:t>In </a:t>
            </a:r>
            <a:r>
              <a:rPr lang="en-US" dirty="0"/>
              <a:t>type </a:t>
            </a:r>
            <a:r>
              <a:rPr lang="en-US" dirty="0" smtClean="0"/>
              <a:t>2, the </a:t>
            </a:r>
            <a:r>
              <a:rPr lang="en-US" dirty="0"/>
              <a:t>most common cause of death is heart failure stemming </a:t>
            </a:r>
            <a:r>
              <a:rPr lang="en-US" dirty="0" smtClean="0"/>
              <a:t>from coronary </a:t>
            </a:r>
            <a:r>
              <a:rPr lang="en-US" dirty="0"/>
              <a:t>artery disease.</a:t>
            </a:r>
          </a:p>
        </p:txBody>
      </p:sp>
      <p:grpSp>
        <p:nvGrpSpPr>
          <p:cNvPr id="4" name="Google Shape;785;p63"/>
          <p:cNvGrpSpPr/>
          <p:nvPr/>
        </p:nvGrpSpPr>
        <p:grpSpPr>
          <a:xfrm>
            <a:off x="-30224" y="6021288"/>
            <a:ext cx="9174223" cy="763481"/>
            <a:chOff x="-1" y="-2"/>
            <a:chExt cx="12248970" cy="755701"/>
          </a:xfrm>
        </p:grpSpPr>
        <p:sp>
          <p:nvSpPr>
            <p:cNvPr id="5" name="Google Shape;786;p63"/>
            <p:cNvSpPr/>
            <p:nvPr/>
          </p:nvSpPr>
          <p:spPr>
            <a:xfrm>
              <a:off x="2797115" y="18571"/>
              <a:ext cx="9451854" cy="684194"/>
            </a:xfrm>
            <a:prstGeom prst="rect">
              <a:avLst/>
            </a:prstGeom>
            <a:solidFill>
              <a:srgbClr val="1F497D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Trebuchet MS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6" name="Google Shape;787;p63"/>
            <p:cNvSpPr/>
            <p:nvPr/>
          </p:nvSpPr>
          <p:spPr>
            <a:xfrm>
              <a:off x="58514" y="16860"/>
              <a:ext cx="2922819" cy="738839"/>
            </a:xfrm>
            <a:prstGeom prst="rect">
              <a:avLst/>
            </a:prstGeom>
            <a:solidFill>
              <a:srgbClr val="C0504D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Trebuchet MS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pic>
          <p:nvPicPr>
            <p:cNvPr id="7" name="Google Shape;788;p63" descr="image1.png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-1" y="-2"/>
              <a:ext cx="704327" cy="61387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Google Shape;789;p63"/>
            <p:cNvSpPr txBox="1"/>
            <p:nvPr/>
          </p:nvSpPr>
          <p:spPr>
            <a:xfrm>
              <a:off x="680790" y="153865"/>
              <a:ext cx="2254326" cy="4648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spAutoFit/>
            </a:bodyPr>
            <a:lstStyle/>
            <a:p>
              <a:pPr marL="0" marR="0" lvl="0" indent="0" algn="ctr" rtl="0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Georgia"/>
                <a:buNone/>
              </a:pPr>
              <a:r>
                <a:rPr lang="en-US" sz="1000" b="0" i="0" u="none" strike="noStrike" cap="none" dirty="0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Al-</a:t>
              </a:r>
              <a:r>
                <a:rPr lang="en-US" sz="1000" b="0" i="0" u="none" strike="noStrike" cap="none" dirty="0" err="1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Farabi</a:t>
              </a:r>
              <a:r>
                <a:rPr lang="en-US" sz="1000" b="0" i="0" u="none" strike="noStrike" cap="none" dirty="0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 Kazakh National University</a:t>
              </a:r>
              <a:endParaRPr dirty="0"/>
            </a:p>
            <a:p>
              <a:pPr marL="0" marR="0" lvl="0" indent="0" algn="ctr" rtl="0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Georgia"/>
                <a:buNone/>
              </a:pPr>
              <a:r>
                <a:rPr lang="en-US" sz="1000" b="0" i="0" u="none" strike="noStrike" cap="none" dirty="0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Higher School of Medicine</a:t>
              </a: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286118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698" y="332657"/>
            <a:ext cx="8520604" cy="720079"/>
          </a:xfrm>
        </p:spPr>
        <p:txBody>
          <a:bodyPr>
            <a:normAutofit fontScale="90000"/>
          </a:bodyPr>
          <a:lstStyle/>
          <a:p>
            <a:r>
              <a:rPr lang="en-US" i="1" dirty="0"/>
              <a:t>D</a:t>
            </a:r>
            <a:r>
              <a:rPr lang="en-US" i="1" dirty="0" smtClean="0"/>
              <a:t>iabetic </a:t>
            </a:r>
            <a:r>
              <a:rPr lang="en-US" i="1" dirty="0"/>
              <a:t>neuropathy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1698" y="1158950"/>
            <a:ext cx="8520604" cy="5006354"/>
          </a:xfrm>
        </p:spPr>
        <p:txBody>
          <a:bodyPr>
            <a:normAutofit fontScale="92500" lnSpcReduction="20000"/>
          </a:bodyPr>
          <a:lstStyle/>
          <a:p>
            <a:pPr marL="114300" indent="0">
              <a:buNone/>
            </a:pPr>
            <a:r>
              <a:rPr lang="en-US" dirty="0"/>
              <a:t>Another complication is </a:t>
            </a:r>
            <a:r>
              <a:rPr lang="en-US" i="1" dirty="0"/>
              <a:t>diabetic neuropathy</a:t>
            </a:r>
            <a:r>
              <a:rPr lang="en-US" dirty="0"/>
              <a:t>—nerve damage</a:t>
            </a:r>
          </a:p>
          <a:p>
            <a:pPr marL="114300" indent="0">
              <a:buNone/>
            </a:pPr>
            <a:r>
              <a:rPr lang="en-US" dirty="0"/>
              <a:t>resulting from impoverished blood flow. This can lead to erectile</a:t>
            </a:r>
          </a:p>
          <a:p>
            <a:pPr marL="114300" indent="0">
              <a:buNone/>
            </a:pPr>
            <a:r>
              <a:rPr lang="en-US" dirty="0"/>
              <a:t>dysfunction, incontinence, and loss of sensation from affected</a:t>
            </a:r>
          </a:p>
          <a:p>
            <a:pPr marL="114300" indent="0">
              <a:buNone/>
            </a:pPr>
            <a:r>
              <a:rPr lang="en-US" dirty="0"/>
              <a:t>areas of the body. </a:t>
            </a:r>
            <a:endParaRPr lang="en-US" dirty="0" smtClean="0"/>
          </a:p>
          <a:p>
            <a:pPr marL="114300" indent="0">
              <a:buNone/>
            </a:pPr>
            <a:r>
              <a:rPr lang="en-US" dirty="0" err="1" smtClean="0"/>
              <a:t>Microvascular</a:t>
            </a:r>
            <a:r>
              <a:rPr lang="en-US" dirty="0" smtClean="0"/>
              <a:t> </a:t>
            </a:r>
            <a:r>
              <a:rPr lang="en-US" dirty="0"/>
              <a:t>disease in the skin results in </a:t>
            </a:r>
            <a:r>
              <a:rPr lang="en-US" dirty="0" smtClean="0"/>
              <a:t>poor healing </a:t>
            </a:r>
            <a:r>
              <a:rPr lang="en-US" dirty="0"/>
              <a:t>of skin wounds, so even a minor break easily becomes ulcerated,</a:t>
            </a:r>
          </a:p>
          <a:p>
            <a:pPr marL="114300" indent="0">
              <a:buNone/>
            </a:pPr>
            <a:r>
              <a:rPr lang="en-US" dirty="0"/>
              <a:t>infected, and gangrenous</a:t>
            </a:r>
            <a:r>
              <a:rPr lang="en-US" dirty="0" smtClean="0"/>
              <a:t>.</a:t>
            </a:r>
          </a:p>
          <a:p>
            <a:pPr marL="114300" indent="0">
              <a:buNone/>
            </a:pPr>
            <a:r>
              <a:rPr lang="en-US" dirty="0"/>
              <a:t>This is especially common </a:t>
            </a:r>
            <a:r>
              <a:rPr lang="en-US" dirty="0" smtClean="0"/>
              <a:t>in the </a:t>
            </a:r>
            <a:r>
              <a:rPr lang="en-US" dirty="0"/>
              <a:t>feet, because people take less notice of foot injuries; </a:t>
            </a:r>
            <a:r>
              <a:rPr lang="en-US" dirty="0" smtClean="0"/>
              <a:t>circulation is </a:t>
            </a:r>
            <a:r>
              <a:rPr lang="en-US" dirty="0"/>
              <a:t>poorer in the feet (farthest from the heart) than anywhere </a:t>
            </a:r>
            <a:r>
              <a:rPr lang="en-US" dirty="0" smtClean="0"/>
              <a:t>else; pressure </a:t>
            </a:r>
            <a:r>
              <a:rPr lang="en-US" dirty="0"/>
              <a:t>on the feet makes them especially susceptible to </a:t>
            </a:r>
            <a:r>
              <a:rPr lang="en-US" dirty="0" smtClean="0"/>
              <a:t>tissue injury</a:t>
            </a:r>
            <a:r>
              <a:rPr lang="en-US" dirty="0"/>
              <a:t>; and neuropathy may make a person unaware of skin </a:t>
            </a:r>
            <a:r>
              <a:rPr lang="en-US" dirty="0" smtClean="0"/>
              <a:t>lesions or </a:t>
            </a:r>
            <a:r>
              <a:rPr lang="en-US" dirty="0"/>
              <a:t>reluctant to consent to amputation of toes, or more, from which</a:t>
            </a:r>
          </a:p>
          <a:p>
            <a:pPr marL="114300" indent="0">
              <a:buNone/>
            </a:pPr>
            <a:r>
              <a:rPr lang="en-US" dirty="0"/>
              <a:t>they feel no pain.</a:t>
            </a:r>
          </a:p>
        </p:txBody>
      </p:sp>
      <p:grpSp>
        <p:nvGrpSpPr>
          <p:cNvPr id="4" name="Google Shape;785;p63"/>
          <p:cNvGrpSpPr/>
          <p:nvPr/>
        </p:nvGrpSpPr>
        <p:grpSpPr>
          <a:xfrm>
            <a:off x="-30224" y="6021288"/>
            <a:ext cx="9174223" cy="763481"/>
            <a:chOff x="-1" y="-2"/>
            <a:chExt cx="12248970" cy="755701"/>
          </a:xfrm>
        </p:grpSpPr>
        <p:sp>
          <p:nvSpPr>
            <p:cNvPr id="5" name="Google Shape;786;p63"/>
            <p:cNvSpPr/>
            <p:nvPr/>
          </p:nvSpPr>
          <p:spPr>
            <a:xfrm>
              <a:off x="2797115" y="18571"/>
              <a:ext cx="9451854" cy="684194"/>
            </a:xfrm>
            <a:prstGeom prst="rect">
              <a:avLst/>
            </a:prstGeom>
            <a:solidFill>
              <a:srgbClr val="1F497D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Trebuchet MS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6" name="Google Shape;787;p63"/>
            <p:cNvSpPr/>
            <p:nvPr/>
          </p:nvSpPr>
          <p:spPr>
            <a:xfrm>
              <a:off x="58514" y="16860"/>
              <a:ext cx="2922819" cy="738839"/>
            </a:xfrm>
            <a:prstGeom prst="rect">
              <a:avLst/>
            </a:prstGeom>
            <a:solidFill>
              <a:srgbClr val="C0504D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Trebuchet MS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pic>
          <p:nvPicPr>
            <p:cNvPr id="7" name="Google Shape;788;p63" descr="image1.png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-1" y="-2"/>
              <a:ext cx="704327" cy="61387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Google Shape;789;p63"/>
            <p:cNvSpPr txBox="1"/>
            <p:nvPr/>
          </p:nvSpPr>
          <p:spPr>
            <a:xfrm>
              <a:off x="680790" y="153865"/>
              <a:ext cx="2254326" cy="4648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spAutoFit/>
            </a:bodyPr>
            <a:lstStyle/>
            <a:p>
              <a:pPr marL="0" marR="0" lvl="0" indent="0" algn="ctr" rtl="0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Georgia"/>
                <a:buNone/>
              </a:pPr>
              <a:r>
                <a:rPr lang="en-US" sz="1000" b="0" i="0" u="none" strike="noStrike" cap="none" dirty="0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Al-</a:t>
              </a:r>
              <a:r>
                <a:rPr lang="en-US" sz="1000" b="0" i="0" u="none" strike="noStrike" cap="none" dirty="0" err="1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Farabi</a:t>
              </a:r>
              <a:r>
                <a:rPr lang="en-US" sz="1000" b="0" i="0" u="none" strike="noStrike" cap="none" dirty="0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 Kazakh National University</a:t>
              </a:r>
              <a:endParaRPr dirty="0"/>
            </a:p>
            <a:p>
              <a:pPr marL="0" marR="0" lvl="0" indent="0" algn="ctr" rtl="0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Georgia"/>
                <a:buNone/>
              </a:pPr>
              <a:r>
                <a:rPr lang="en-US" sz="1000" b="0" i="0" u="none" strike="noStrike" cap="none" dirty="0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Higher School of Medicine</a:t>
              </a: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3872018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7" name="Picture 3" descr="H:\General\SCAN-TRANSFER\Scan for duty doctors to be uploaded to PMO\Diabetic-Neuripath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96752"/>
            <a:ext cx="8784976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oogle Shape;785;p63"/>
          <p:cNvGrpSpPr/>
          <p:nvPr/>
        </p:nvGrpSpPr>
        <p:grpSpPr>
          <a:xfrm>
            <a:off x="-30224" y="6021288"/>
            <a:ext cx="9174223" cy="763481"/>
            <a:chOff x="-1" y="-2"/>
            <a:chExt cx="12248970" cy="755701"/>
          </a:xfrm>
        </p:grpSpPr>
        <p:sp>
          <p:nvSpPr>
            <p:cNvPr id="6" name="Google Shape;786;p63"/>
            <p:cNvSpPr/>
            <p:nvPr/>
          </p:nvSpPr>
          <p:spPr>
            <a:xfrm>
              <a:off x="2797115" y="18571"/>
              <a:ext cx="9451854" cy="684194"/>
            </a:xfrm>
            <a:prstGeom prst="rect">
              <a:avLst/>
            </a:prstGeom>
            <a:solidFill>
              <a:srgbClr val="1F497D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Trebuchet MS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7" name="Google Shape;787;p63"/>
            <p:cNvSpPr/>
            <p:nvPr/>
          </p:nvSpPr>
          <p:spPr>
            <a:xfrm>
              <a:off x="58514" y="16860"/>
              <a:ext cx="2922819" cy="738839"/>
            </a:xfrm>
            <a:prstGeom prst="rect">
              <a:avLst/>
            </a:prstGeom>
            <a:solidFill>
              <a:srgbClr val="C0504D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Trebuchet MS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pic>
          <p:nvPicPr>
            <p:cNvPr id="8" name="Google Shape;788;p63" descr="image1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-1" y="-2"/>
              <a:ext cx="704327" cy="61387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" name="Google Shape;789;p63"/>
            <p:cNvSpPr txBox="1"/>
            <p:nvPr/>
          </p:nvSpPr>
          <p:spPr>
            <a:xfrm>
              <a:off x="680790" y="153865"/>
              <a:ext cx="2254326" cy="4648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spAutoFit/>
            </a:bodyPr>
            <a:lstStyle/>
            <a:p>
              <a:pPr marL="0" marR="0" lvl="0" indent="0" algn="ctr" rtl="0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Georgia"/>
                <a:buNone/>
              </a:pPr>
              <a:r>
                <a:rPr lang="en-US" sz="1000" b="0" i="0" u="none" strike="noStrike" cap="none" dirty="0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Al-</a:t>
              </a:r>
              <a:r>
                <a:rPr lang="en-US" sz="1000" b="0" i="0" u="none" strike="noStrike" cap="none" dirty="0" err="1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Farabi</a:t>
              </a:r>
              <a:r>
                <a:rPr lang="en-US" sz="1000" b="0" i="0" u="none" strike="noStrike" cap="none" dirty="0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 Kazakh National University</a:t>
              </a:r>
              <a:endParaRPr dirty="0"/>
            </a:p>
            <a:p>
              <a:pPr marL="0" marR="0" lvl="0" indent="0" algn="ctr" rtl="0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Georgia"/>
                <a:buNone/>
              </a:pPr>
              <a:r>
                <a:rPr lang="en-US" sz="1000" b="0" i="0" u="none" strike="noStrike" cap="none" dirty="0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Higher School of Medicine</a:t>
              </a: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4237003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1698" y="476673"/>
            <a:ext cx="8520604" cy="72007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Steroids and Thyroid Hormone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11698" y="1124744"/>
            <a:ext cx="5340422" cy="430138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Some hormones enter the target-cell nucleus and act directly </a:t>
            </a:r>
            <a:r>
              <a:rPr lang="en-US" dirty="0" smtClean="0"/>
              <a:t>on the </a:t>
            </a:r>
            <a:r>
              <a:rPr lang="en-US" dirty="0"/>
              <a:t>genes, changing target-cell physiology by either </a:t>
            </a:r>
            <a:r>
              <a:rPr lang="en-US" dirty="0" smtClean="0"/>
              <a:t>activating or </a:t>
            </a:r>
            <a:r>
              <a:rPr lang="en-US" dirty="0"/>
              <a:t>inhibiting transcription of the gene for a metabolic enzyme </a:t>
            </a:r>
            <a:r>
              <a:rPr lang="en-US" dirty="0" smtClean="0"/>
              <a:t>or other </a:t>
            </a:r>
            <a:r>
              <a:rPr lang="en-US" dirty="0"/>
              <a:t>protein. Such is the case with steroid </a:t>
            </a:r>
            <a:r>
              <a:rPr lang="en-US" dirty="0" smtClean="0"/>
              <a:t>hormones. </a:t>
            </a:r>
          </a:p>
          <a:p>
            <a:r>
              <a:rPr lang="en-US" dirty="0" smtClean="0"/>
              <a:t>Being </a:t>
            </a:r>
            <a:r>
              <a:rPr lang="en-US" dirty="0"/>
              <a:t>hydrophobic, they diffuse easily through the </a:t>
            </a:r>
            <a:r>
              <a:rPr lang="en-US" dirty="0" smtClean="0"/>
              <a:t>phospholipid regions </a:t>
            </a:r>
            <a:r>
              <a:rPr lang="en-US" dirty="0"/>
              <a:t>of the plasma membrane.</a:t>
            </a:r>
            <a:endParaRPr lang="ru-RU" dirty="0"/>
          </a:p>
        </p:txBody>
      </p:sp>
      <p:pic>
        <p:nvPicPr>
          <p:cNvPr id="1026" name="Picture 2" descr="H:\General\SCAN-TRANSFER\Scan for duty doctors to be uploaded to PMO\peptic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1851" y="1124744"/>
            <a:ext cx="3248025" cy="425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oogle Shape;785;p63"/>
          <p:cNvGrpSpPr/>
          <p:nvPr/>
        </p:nvGrpSpPr>
        <p:grpSpPr>
          <a:xfrm>
            <a:off x="-44228" y="6051046"/>
            <a:ext cx="9174223" cy="763481"/>
            <a:chOff x="-1" y="-2"/>
            <a:chExt cx="12248970" cy="755701"/>
          </a:xfrm>
        </p:grpSpPr>
        <p:sp>
          <p:nvSpPr>
            <p:cNvPr id="6" name="Google Shape;786;p63"/>
            <p:cNvSpPr/>
            <p:nvPr/>
          </p:nvSpPr>
          <p:spPr>
            <a:xfrm>
              <a:off x="2797115" y="18571"/>
              <a:ext cx="9451854" cy="684194"/>
            </a:xfrm>
            <a:prstGeom prst="rect">
              <a:avLst/>
            </a:prstGeom>
            <a:solidFill>
              <a:srgbClr val="1F497D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Trebuchet MS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7" name="Google Shape;787;p63"/>
            <p:cNvSpPr/>
            <p:nvPr/>
          </p:nvSpPr>
          <p:spPr>
            <a:xfrm>
              <a:off x="58514" y="16860"/>
              <a:ext cx="2922819" cy="738839"/>
            </a:xfrm>
            <a:prstGeom prst="rect">
              <a:avLst/>
            </a:prstGeom>
            <a:solidFill>
              <a:srgbClr val="C0504D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Trebuchet MS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pic>
          <p:nvPicPr>
            <p:cNvPr id="8" name="Google Shape;788;p63" descr="image1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-1" y="-2"/>
              <a:ext cx="704327" cy="61387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" name="Google Shape;789;p63"/>
            <p:cNvSpPr txBox="1"/>
            <p:nvPr/>
          </p:nvSpPr>
          <p:spPr>
            <a:xfrm>
              <a:off x="680790" y="153865"/>
              <a:ext cx="2254326" cy="4648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spAutoFit/>
            </a:bodyPr>
            <a:lstStyle/>
            <a:p>
              <a:pPr marL="0" marR="0" lvl="0" indent="0" algn="ctr" rtl="0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Georgia"/>
                <a:buNone/>
              </a:pPr>
              <a:r>
                <a:rPr lang="en-US" sz="1000" b="0" i="0" u="none" strike="noStrike" cap="none" dirty="0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Al-</a:t>
              </a:r>
              <a:r>
                <a:rPr lang="en-US" sz="1000" b="0" i="0" u="none" strike="noStrike" cap="none" dirty="0" err="1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Farabi</a:t>
              </a:r>
              <a:r>
                <a:rPr lang="en-US" sz="1000" b="0" i="0" u="none" strike="noStrike" cap="none" dirty="0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 Kazakh National University</a:t>
              </a:r>
              <a:endParaRPr dirty="0"/>
            </a:p>
            <a:p>
              <a:pPr marL="0" marR="0" lvl="0" indent="0" algn="ctr" rtl="0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Georgia"/>
                <a:buNone/>
              </a:pPr>
              <a:r>
                <a:rPr lang="en-US" sz="1000" b="0" i="0" u="none" strike="noStrike" cap="none" dirty="0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Higher School of Medicine</a:t>
              </a: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389309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698" y="620689"/>
            <a:ext cx="8520604" cy="864095"/>
          </a:xfrm>
        </p:spPr>
        <p:txBody>
          <a:bodyPr>
            <a:normAutofit fontScale="90000"/>
          </a:bodyPr>
          <a:lstStyle/>
          <a:p>
            <a:pPr marL="114300" indent="0"/>
            <a:r>
              <a:rPr lang="en-US" dirty="0"/>
              <a:t>Answer the following questions to test your understanding </a:t>
            </a:r>
            <a:r>
              <a:rPr lang="en-US" dirty="0" smtClean="0"/>
              <a:t>of the </a:t>
            </a:r>
            <a:r>
              <a:rPr lang="en-US" dirty="0"/>
              <a:t>preceding section: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536" y="2204864"/>
            <a:ext cx="8520604" cy="3816424"/>
          </a:xfrm>
        </p:spPr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en-US" b="1" dirty="0" smtClean="0"/>
              <a:t>1. </a:t>
            </a:r>
            <a:r>
              <a:rPr lang="en-US" dirty="0"/>
              <a:t>Explain some causes of hormone </a:t>
            </a:r>
            <a:r>
              <a:rPr lang="en-US" dirty="0" err="1"/>
              <a:t>hyposecretion</a:t>
            </a:r>
            <a:r>
              <a:rPr lang="en-US" dirty="0"/>
              <a:t>, and give</a:t>
            </a:r>
          </a:p>
          <a:p>
            <a:pPr marL="114300" indent="0">
              <a:buNone/>
            </a:pPr>
            <a:r>
              <a:rPr lang="en-US" dirty="0"/>
              <a:t>examples. Do the same for </a:t>
            </a:r>
            <a:r>
              <a:rPr lang="en-US" dirty="0" err="1"/>
              <a:t>hypersecretion</a:t>
            </a:r>
            <a:r>
              <a:rPr lang="en-US" dirty="0"/>
              <a:t>.</a:t>
            </a:r>
          </a:p>
          <a:p>
            <a:pPr marL="114300" indent="0">
              <a:buNone/>
            </a:pPr>
            <a:r>
              <a:rPr lang="en-US" b="1" dirty="0"/>
              <a:t>2</a:t>
            </a:r>
            <a:r>
              <a:rPr lang="en-US" b="1" dirty="0" smtClean="0"/>
              <a:t>. </a:t>
            </a:r>
            <a:r>
              <a:rPr lang="en-US" dirty="0"/>
              <a:t>Why does a lack of dietary iodine lead to TSH </a:t>
            </a:r>
            <a:r>
              <a:rPr lang="en-US" dirty="0" err="1"/>
              <a:t>hypersecretion</a:t>
            </a:r>
            <a:r>
              <a:rPr lang="en-US" dirty="0"/>
              <a:t>?</a:t>
            </a:r>
          </a:p>
          <a:p>
            <a:pPr marL="114300" indent="0">
              <a:buNone/>
            </a:pPr>
            <a:r>
              <a:rPr lang="en-US" dirty="0"/>
              <a:t>Why does the thyroid gland enlarge in endemic</a:t>
            </a:r>
          </a:p>
          <a:p>
            <a:pPr marL="114300" indent="0">
              <a:buNone/>
            </a:pPr>
            <a:r>
              <a:rPr lang="en-US" dirty="0"/>
              <a:t>goiter?</a:t>
            </a:r>
          </a:p>
          <a:p>
            <a:pPr marL="114300" indent="0">
              <a:buNone/>
            </a:pPr>
            <a:r>
              <a:rPr lang="en-US" b="1" dirty="0" smtClean="0"/>
              <a:t>3. </a:t>
            </a:r>
            <a:r>
              <a:rPr lang="en-US" dirty="0"/>
              <a:t>In diabetes mellitus, explain the chain of events that lead</a:t>
            </a:r>
          </a:p>
          <a:p>
            <a:pPr marL="114300" indent="0">
              <a:buNone/>
            </a:pPr>
            <a:r>
              <a:rPr lang="en-US" dirty="0"/>
              <a:t>to (a) osmotic diuresis, (b) ketoacidosis and coma, and</a:t>
            </a:r>
          </a:p>
          <a:p>
            <a:pPr marL="114300" indent="0">
              <a:buNone/>
            </a:pPr>
            <a:r>
              <a:rPr lang="en-US" dirty="0"/>
              <a:t>(c) gangrene of the lower limbs.</a:t>
            </a:r>
          </a:p>
        </p:txBody>
      </p:sp>
      <p:grpSp>
        <p:nvGrpSpPr>
          <p:cNvPr id="4" name="Google Shape;785;p63"/>
          <p:cNvGrpSpPr/>
          <p:nvPr/>
        </p:nvGrpSpPr>
        <p:grpSpPr>
          <a:xfrm>
            <a:off x="-30224" y="6021288"/>
            <a:ext cx="9174223" cy="763481"/>
            <a:chOff x="-1" y="-2"/>
            <a:chExt cx="12248970" cy="755701"/>
          </a:xfrm>
        </p:grpSpPr>
        <p:sp>
          <p:nvSpPr>
            <p:cNvPr id="5" name="Google Shape;786;p63"/>
            <p:cNvSpPr/>
            <p:nvPr/>
          </p:nvSpPr>
          <p:spPr>
            <a:xfrm>
              <a:off x="2797115" y="18571"/>
              <a:ext cx="9451854" cy="684194"/>
            </a:xfrm>
            <a:prstGeom prst="rect">
              <a:avLst/>
            </a:prstGeom>
            <a:solidFill>
              <a:srgbClr val="1F497D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Trebuchet MS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6" name="Google Shape;787;p63"/>
            <p:cNvSpPr/>
            <p:nvPr/>
          </p:nvSpPr>
          <p:spPr>
            <a:xfrm>
              <a:off x="58514" y="16860"/>
              <a:ext cx="2922819" cy="738839"/>
            </a:xfrm>
            <a:prstGeom prst="rect">
              <a:avLst/>
            </a:prstGeom>
            <a:solidFill>
              <a:srgbClr val="C0504D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Trebuchet MS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pic>
          <p:nvPicPr>
            <p:cNvPr id="7" name="Google Shape;788;p63" descr="image1.png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-1" y="-2"/>
              <a:ext cx="704327" cy="61387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Google Shape;789;p63"/>
            <p:cNvSpPr txBox="1"/>
            <p:nvPr/>
          </p:nvSpPr>
          <p:spPr>
            <a:xfrm>
              <a:off x="680790" y="153865"/>
              <a:ext cx="2254326" cy="4648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spAutoFit/>
            </a:bodyPr>
            <a:lstStyle/>
            <a:p>
              <a:pPr marL="0" marR="0" lvl="0" indent="0" algn="ctr" rtl="0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Georgia"/>
                <a:buNone/>
              </a:pPr>
              <a:r>
                <a:rPr lang="en-US" sz="1000" b="0" i="0" u="none" strike="noStrike" cap="none" dirty="0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Al-</a:t>
              </a:r>
              <a:r>
                <a:rPr lang="en-US" sz="1000" b="0" i="0" u="none" strike="noStrike" cap="none" dirty="0" err="1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Farabi</a:t>
              </a:r>
              <a:r>
                <a:rPr lang="en-US" sz="1000" b="0" i="0" u="none" strike="noStrike" cap="none" dirty="0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 Kazakh National University</a:t>
              </a:r>
              <a:endParaRPr dirty="0"/>
            </a:p>
            <a:p>
              <a:pPr marL="0" marR="0" lvl="0" indent="0" algn="ctr" rtl="0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Georgia"/>
                <a:buNone/>
              </a:pPr>
              <a:r>
                <a:rPr lang="en-US" sz="1000" b="0" i="0" u="none" strike="noStrike" cap="none" dirty="0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Higher School of Medicine</a:t>
              </a: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990352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520604" cy="902591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latin typeface="Georgia" pitchFamily="18" charset="0"/>
              </a:rPr>
              <a:t>Steroids and Thyroid Hormone</a:t>
            </a:r>
            <a:endParaRPr lang="ru-RU" b="1" dirty="0">
              <a:latin typeface="Georgia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052736"/>
            <a:ext cx="8580782" cy="4987317"/>
          </a:xfrm>
        </p:spPr>
        <p:txBody>
          <a:bodyPr>
            <a:normAutofit/>
          </a:bodyPr>
          <a:lstStyle/>
          <a:p>
            <a:r>
              <a:rPr lang="en-US" dirty="0"/>
              <a:t>Thyroid hormone also acts on nuclear receptors. It enters </a:t>
            </a:r>
            <a:r>
              <a:rPr lang="en-US" dirty="0" smtClean="0"/>
              <a:t>the target </a:t>
            </a:r>
            <a:r>
              <a:rPr lang="en-US" dirty="0"/>
              <a:t>cell by means of an ATP-dependent transport protein. </a:t>
            </a:r>
            <a:endParaRPr lang="en-US" dirty="0" smtClean="0"/>
          </a:p>
          <a:p>
            <a:r>
              <a:rPr lang="en-US" dirty="0" smtClean="0"/>
              <a:t>Surprisingly, although </a:t>
            </a:r>
            <a:r>
              <a:rPr lang="en-US" dirty="0"/>
              <a:t>90% of the TH secreted by the thyroid gland </a:t>
            </a:r>
            <a:r>
              <a:rPr lang="en-US" dirty="0" smtClean="0"/>
              <a:t>is </a:t>
            </a:r>
            <a:r>
              <a:rPr lang="en-US" dirty="0" err="1" smtClean="0"/>
              <a:t>thyroxine</a:t>
            </a:r>
            <a:r>
              <a:rPr lang="en-US" dirty="0" smtClean="0"/>
              <a:t> </a:t>
            </a:r>
            <a:r>
              <a:rPr lang="en-US" dirty="0"/>
              <a:t>(T4), T4 has little metabolic effect. </a:t>
            </a:r>
            <a:endParaRPr lang="en-US" dirty="0" smtClean="0"/>
          </a:p>
          <a:p>
            <a:r>
              <a:rPr lang="en-US" dirty="0" smtClean="0"/>
              <a:t>Within </a:t>
            </a:r>
            <a:r>
              <a:rPr lang="en-US" dirty="0"/>
              <a:t>the </a:t>
            </a:r>
            <a:r>
              <a:rPr lang="en-US" dirty="0" smtClean="0"/>
              <a:t>target-cell cytoplasm</a:t>
            </a:r>
            <a:r>
              <a:rPr lang="en-US" dirty="0"/>
              <a:t>, an enzyme removes one iodine and converts it to </a:t>
            </a:r>
            <a:r>
              <a:rPr lang="en-US" dirty="0" smtClean="0"/>
              <a:t>the active </a:t>
            </a:r>
            <a:r>
              <a:rPr lang="en-US" dirty="0"/>
              <a:t>form, T3. This T3, as well as a smaller amount of T3 </a:t>
            </a:r>
            <a:r>
              <a:rPr lang="en-US" dirty="0" smtClean="0"/>
              <a:t>produced directly </a:t>
            </a:r>
            <a:r>
              <a:rPr lang="en-US" dirty="0"/>
              <a:t>by the thyroid and absorbed from the </a:t>
            </a:r>
            <a:r>
              <a:rPr lang="en-US" dirty="0" smtClean="0"/>
              <a:t>blood, enters</a:t>
            </a:r>
            <a:r>
              <a:rPr lang="en-US" dirty="0"/>
              <a:t> </a:t>
            </a:r>
            <a:r>
              <a:rPr lang="en-US" dirty="0" smtClean="0"/>
              <a:t>the </a:t>
            </a:r>
            <a:r>
              <a:rPr lang="en-US" dirty="0"/>
              <a:t>nucleus and binds to receptors in the chromatin.</a:t>
            </a:r>
            <a:endParaRPr lang="en-US" i="1" dirty="0" smtClean="0"/>
          </a:p>
        </p:txBody>
      </p:sp>
      <p:grpSp>
        <p:nvGrpSpPr>
          <p:cNvPr id="4" name="Google Shape;785;p63"/>
          <p:cNvGrpSpPr/>
          <p:nvPr/>
        </p:nvGrpSpPr>
        <p:grpSpPr>
          <a:xfrm>
            <a:off x="-30224" y="6021288"/>
            <a:ext cx="9174223" cy="763481"/>
            <a:chOff x="-1" y="-2"/>
            <a:chExt cx="12248970" cy="755701"/>
          </a:xfrm>
        </p:grpSpPr>
        <p:sp>
          <p:nvSpPr>
            <p:cNvPr id="5" name="Google Shape;786;p63"/>
            <p:cNvSpPr/>
            <p:nvPr/>
          </p:nvSpPr>
          <p:spPr>
            <a:xfrm>
              <a:off x="2797115" y="18571"/>
              <a:ext cx="9451854" cy="684194"/>
            </a:xfrm>
            <a:prstGeom prst="rect">
              <a:avLst/>
            </a:prstGeom>
            <a:solidFill>
              <a:srgbClr val="1F497D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Trebuchet MS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6" name="Google Shape;787;p63"/>
            <p:cNvSpPr/>
            <p:nvPr/>
          </p:nvSpPr>
          <p:spPr>
            <a:xfrm>
              <a:off x="58514" y="16860"/>
              <a:ext cx="2922819" cy="738839"/>
            </a:xfrm>
            <a:prstGeom prst="rect">
              <a:avLst/>
            </a:prstGeom>
            <a:solidFill>
              <a:srgbClr val="C0504D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Trebuchet MS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pic>
          <p:nvPicPr>
            <p:cNvPr id="7" name="Google Shape;788;p63" descr="image1.png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-1" y="-2"/>
              <a:ext cx="704327" cy="61387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Google Shape;789;p63"/>
            <p:cNvSpPr txBox="1"/>
            <p:nvPr/>
          </p:nvSpPr>
          <p:spPr>
            <a:xfrm>
              <a:off x="680790" y="153865"/>
              <a:ext cx="2254326" cy="4648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spAutoFit/>
            </a:bodyPr>
            <a:lstStyle/>
            <a:p>
              <a:pPr marL="0" marR="0" lvl="0" indent="0" algn="ctr" rtl="0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Georgia"/>
                <a:buNone/>
              </a:pPr>
              <a:r>
                <a:rPr lang="en-US" sz="1000" b="0" i="0" u="none" strike="noStrike" cap="none" dirty="0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Al-</a:t>
              </a:r>
              <a:r>
                <a:rPr lang="en-US" sz="1000" b="0" i="0" u="none" strike="noStrike" cap="none" dirty="0" err="1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Farabi</a:t>
              </a:r>
              <a:r>
                <a:rPr lang="en-US" sz="1000" b="0" i="0" u="none" strike="noStrike" cap="none" dirty="0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 Kazakh National University</a:t>
              </a:r>
              <a:endParaRPr dirty="0"/>
            </a:p>
            <a:p>
              <a:pPr marL="0" marR="0" lvl="0" indent="0" algn="ctr" rtl="0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Georgia"/>
                <a:buNone/>
              </a:pPr>
              <a:r>
                <a:rPr lang="en-US" sz="1000" b="0" i="0" u="none" strike="noStrike" cap="none" dirty="0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Higher School of Medicine</a:t>
              </a: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535827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520604" cy="572711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Georgia" pitchFamily="18" charset="0"/>
              </a:rPr>
              <a:t>Peptides and </a:t>
            </a:r>
            <a:r>
              <a:rPr lang="en-US" b="1" dirty="0" err="1">
                <a:latin typeface="Georgia" pitchFamily="18" charset="0"/>
              </a:rPr>
              <a:t>Catecholamines</a:t>
            </a:r>
            <a:endParaRPr lang="ru-RU" b="1" dirty="0">
              <a:latin typeface="Georgia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11698" y="1124744"/>
            <a:ext cx="8520604" cy="5400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H:\General\SCAN-TRANSFER\Scan for duty doctors to be uploaded to PMO\cycli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052736"/>
            <a:ext cx="8568952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oogle Shape;785;p63"/>
          <p:cNvGrpSpPr/>
          <p:nvPr/>
        </p:nvGrpSpPr>
        <p:grpSpPr>
          <a:xfrm>
            <a:off x="-30224" y="6021288"/>
            <a:ext cx="9174223" cy="763481"/>
            <a:chOff x="-1" y="-2"/>
            <a:chExt cx="12248970" cy="755701"/>
          </a:xfrm>
        </p:grpSpPr>
        <p:sp>
          <p:nvSpPr>
            <p:cNvPr id="6" name="Google Shape;786;p63"/>
            <p:cNvSpPr/>
            <p:nvPr/>
          </p:nvSpPr>
          <p:spPr>
            <a:xfrm>
              <a:off x="2797115" y="18571"/>
              <a:ext cx="9451854" cy="684194"/>
            </a:xfrm>
            <a:prstGeom prst="rect">
              <a:avLst/>
            </a:prstGeom>
            <a:solidFill>
              <a:srgbClr val="1F497D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Trebuchet MS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7" name="Google Shape;787;p63"/>
            <p:cNvSpPr/>
            <p:nvPr/>
          </p:nvSpPr>
          <p:spPr>
            <a:xfrm>
              <a:off x="58514" y="16860"/>
              <a:ext cx="2922819" cy="738839"/>
            </a:xfrm>
            <a:prstGeom prst="rect">
              <a:avLst/>
            </a:prstGeom>
            <a:solidFill>
              <a:srgbClr val="C0504D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Trebuchet MS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pic>
          <p:nvPicPr>
            <p:cNvPr id="8" name="Google Shape;788;p63" descr="image1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-1" y="-2"/>
              <a:ext cx="704327" cy="61387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" name="Google Shape;789;p63"/>
            <p:cNvSpPr txBox="1"/>
            <p:nvPr/>
          </p:nvSpPr>
          <p:spPr>
            <a:xfrm>
              <a:off x="680790" y="153865"/>
              <a:ext cx="2254326" cy="4648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spAutoFit/>
            </a:bodyPr>
            <a:lstStyle/>
            <a:p>
              <a:pPr marL="0" marR="0" lvl="0" indent="0" algn="ctr" rtl="0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Georgia"/>
                <a:buNone/>
              </a:pPr>
              <a:r>
                <a:rPr lang="en-US" sz="1000" b="0" i="0" u="none" strike="noStrike" cap="none" dirty="0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Al-</a:t>
              </a:r>
              <a:r>
                <a:rPr lang="en-US" sz="1000" b="0" i="0" u="none" strike="noStrike" cap="none" dirty="0" err="1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Farabi</a:t>
              </a:r>
              <a:r>
                <a:rPr lang="en-US" sz="1000" b="0" i="0" u="none" strike="noStrike" cap="none" dirty="0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 Kazakh National University</a:t>
              </a:r>
              <a:endParaRPr dirty="0"/>
            </a:p>
            <a:p>
              <a:pPr marL="0" marR="0" lvl="0" indent="0" algn="ctr" rtl="0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Georgia"/>
                <a:buNone/>
              </a:pPr>
              <a:r>
                <a:rPr lang="en-US" sz="1000" b="0" i="0" u="none" strike="noStrike" cap="none" dirty="0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Higher School of Medicine</a:t>
              </a: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560573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1698" y="404665"/>
            <a:ext cx="8520604" cy="50405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Georgia" pitchFamily="18" charset="0"/>
              </a:rPr>
              <a:t>Peptides and </a:t>
            </a:r>
            <a:r>
              <a:rPr lang="en-US" b="1" dirty="0" err="1">
                <a:latin typeface="Georgia" pitchFamily="18" charset="0"/>
              </a:rPr>
              <a:t>Catecholamines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1124744"/>
            <a:ext cx="8520604" cy="482453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Peptides and </a:t>
            </a:r>
            <a:r>
              <a:rPr lang="en-US" dirty="0" err="1"/>
              <a:t>catecholamines</a:t>
            </a:r>
            <a:r>
              <a:rPr lang="en-US" dirty="0"/>
              <a:t> are hydrophilic and </a:t>
            </a:r>
            <a:r>
              <a:rPr lang="en-US" dirty="0" smtClean="0"/>
              <a:t>cannot penetrate </a:t>
            </a:r>
            <a:r>
              <a:rPr lang="en-US" dirty="0"/>
              <a:t>a target cell, so they must stimulate its physiology indirectly.</a:t>
            </a:r>
          </a:p>
          <a:p>
            <a:r>
              <a:rPr lang="en-US" dirty="0"/>
              <a:t>They bind to cell-surface receptors, which are </a:t>
            </a:r>
            <a:r>
              <a:rPr lang="en-US" dirty="0" smtClean="0"/>
              <a:t>linked to </a:t>
            </a:r>
            <a:r>
              <a:rPr lang="en-US" dirty="0"/>
              <a:t>second- messenger systems on the other side of the </a:t>
            </a:r>
            <a:r>
              <a:rPr lang="en-US" dirty="0" smtClean="0"/>
              <a:t>plasma membrane. </a:t>
            </a:r>
            <a:r>
              <a:rPr lang="en-US" dirty="0"/>
              <a:t>The best-known second messenger </a:t>
            </a:r>
            <a:r>
              <a:rPr lang="en-US" dirty="0" smtClean="0"/>
              <a:t>is cyclic </a:t>
            </a:r>
            <a:r>
              <a:rPr lang="en-US" dirty="0"/>
              <a:t>adenosine </a:t>
            </a:r>
            <a:r>
              <a:rPr lang="en-US" dirty="0" smtClean="0"/>
              <a:t>monophosphate. </a:t>
            </a:r>
          </a:p>
          <a:p>
            <a:r>
              <a:rPr lang="en-US" dirty="0" smtClean="0"/>
              <a:t>When </a:t>
            </a:r>
            <a:r>
              <a:rPr lang="en-US" dirty="0"/>
              <a:t>glucagon </a:t>
            </a:r>
            <a:r>
              <a:rPr lang="en-US" dirty="0" smtClean="0"/>
              <a:t>binds to </a:t>
            </a:r>
            <a:r>
              <a:rPr lang="en-US" dirty="0"/>
              <a:t>the surface of a liver cell, for example, its receptor activates </a:t>
            </a:r>
            <a:r>
              <a:rPr lang="en-US" dirty="0" smtClean="0"/>
              <a:t>a G </a:t>
            </a:r>
            <a:r>
              <a:rPr lang="en-US" dirty="0"/>
              <a:t>protein, which in turn activates </a:t>
            </a:r>
            <a:r>
              <a:rPr lang="en-US" dirty="0" err="1"/>
              <a:t>adenylate</a:t>
            </a:r>
            <a:r>
              <a:rPr lang="en-US" dirty="0"/>
              <a:t> </a:t>
            </a:r>
            <a:r>
              <a:rPr lang="en-US" dirty="0" err="1"/>
              <a:t>cyclase</a:t>
            </a:r>
            <a:r>
              <a:rPr lang="en-US" dirty="0"/>
              <a:t>, the </a:t>
            </a:r>
            <a:r>
              <a:rPr lang="en-US" dirty="0" smtClean="0"/>
              <a:t>membrane enzyme </a:t>
            </a:r>
            <a:r>
              <a:rPr lang="en-US" dirty="0"/>
              <a:t>that produces </a:t>
            </a:r>
            <a:r>
              <a:rPr lang="en-US" dirty="0" err="1"/>
              <a:t>cAMP</a:t>
            </a:r>
            <a:r>
              <a:rPr lang="en-US" dirty="0"/>
              <a:t>. </a:t>
            </a:r>
            <a:r>
              <a:rPr lang="en-US" dirty="0" err="1"/>
              <a:t>cAMP</a:t>
            </a:r>
            <a:r>
              <a:rPr lang="en-US" dirty="0"/>
              <a:t> leads ultimately to </a:t>
            </a:r>
            <a:r>
              <a:rPr lang="en-US" dirty="0" smtClean="0"/>
              <a:t>the activation </a:t>
            </a:r>
            <a:r>
              <a:rPr lang="en-US" dirty="0"/>
              <a:t>of enzymes that hydrolyze glycogen stored in the </a:t>
            </a:r>
            <a:r>
              <a:rPr lang="en-US" dirty="0" smtClean="0"/>
              <a:t>cell. </a:t>
            </a:r>
            <a:r>
              <a:rPr lang="en-US" dirty="0" err="1"/>
              <a:t>Somatostatin</a:t>
            </a:r>
            <a:r>
              <a:rPr lang="en-US" dirty="0"/>
              <a:t>, by contrast, </a:t>
            </a:r>
            <a:r>
              <a:rPr lang="en-US" i="1" dirty="0"/>
              <a:t>inhibits </a:t>
            </a:r>
            <a:r>
              <a:rPr lang="en-US" dirty="0" err="1"/>
              <a:t>cAMP</a:t>
            </a:r>
            <a:r>
              <a:rPr lang="en-US" dirty="0"/>
              <a:t> synthesis.</a:t>
            </a:r>
            <a:endParaRPr lang="ru-RU" dirty="0"/>
          </a:p>
        </p:txBody>
      </p:sp>
      <p:grpSp>
        <p:nvGrpSpPr>
          <p:cNvPr id="4" name="Google Shape;785;p63"/>
          <p:cNvGrpSpPr/>
          <p:nvPr/>
        </p:nvGrpSpPr>
        <p:grpSpPr>
          <a:xfrm>
            <a:off x="-30224" y="6021288"/>
            <a:ext cx="9174223" cy="763481"/>
            <a:chOff x="-1" y="-2"/>
            <a:chExt cx="12248970" cy="755701"/>
          </a:xfrm>
        </p:grpSpPr>
        <p:sp>
          <p:nvSpPr>
            <p:cNvPr id="5" name="Google Shape;786;p63"/>
            <p:cNvSpPr/>
            <p:nvPr/>
          </p:nvSpPr>
          <p:spPr>
            <a:xfrm>
              <a:off x="2797115" y="18571"/>
              <a:ext cx="9451854" cy="684194"/>
            </a:xfrm>
            <a:prstGeom prst="rect">
              <a:avLst/>
            </a:prstGeom>
            <a:solidFill>
              <a:srgbClr val="1F497D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Trebuchet MS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6" name="Google Shape;787;p63"/>
            <p:cNvSpPr/>
            <p:nvPr/>
          </p:nvSpPr>
          <p:spPr>
            <a:xfrm>
              <a:off x="58514" y="16860"/>
              <a:ext cx="2922819" cy="738839"/>
            </a:xfrm>
            <a:prstGeom prst="rect">
              <a:avLst/>
            </a:prstGeom>
            <a:solidFill>
              <a:srgbClr val="C0504D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Trebuchet MS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pic>
          <p:nvPicPr>
            <p:cNvPr id="7" name="Google Shape;788;p63" descr="image1.png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-1" y="-2"/>
              <a:ext cx="704327" cy="61387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Google Shape;789;p63"/>
            <p:cNvSpPr txBox="1"/>
            <p:nvPr/>
          </p:nvSpPr>
          <p:spPr>
            <a:xfrm>
              <a:off x="680790" y="153865"/>
              <a:ext cx="2254326" cy="4648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spAutoFit/>
            </a:bodyPr>
            <a:lstStyle/>
            <a:p>
              <a:pPr marL="0" marR="0" lvl="0" indent="0" algn="ctr" rtl="0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Georgia"/>
                <a:buNone/>
              </a:pPr>
              <a:r>
                <a:rPr lang="en-US" sz="1000" b="0" i="0" u="none" strike="noStrike" cap="none" dirty="0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Al-</a:t>
              </a:r>
              <a:r>
                <a:rPr lang="en-US" sz="1000" b="0" i="0" u="none" strike="noStrike" cap="none" dirty="0" err="1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Farabi</a:t>
              </a:r>
              <a:r>
                <a:rPr lang="en-US" sz="1000" b="0" i="0" u="none" strike="noStrike" cap="none" dirty="0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 Kazakh National University</a:t>
              </a:r>
              <a:endParaRPr dirty="0"/>
            </a:p>
            <a:p>
              <a:pPr marL="0" marR="0" lvl="0" indent="0" algn="ctr" rtl="0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Georgia"/>
                <a:buNone/>
              </a:pPr>
              <a:r>
                <a:rPr lang="en-US" sz="1000" b="0" i="0" u="none" strike="noStrike" cap="none" dirty="0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Higher School of Medicine</a:t>
              </a: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3084546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698" y="764705"/>
            <a:ext cx="8520604" cy="50405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Georgia" pitchFamily="18" charset="0"/>
              </a:rPr>
              <a:t>Peptides and </a:t>
            </a:r>
            <a:r>
              <a:rPr lang="en-US" b="1" dirty="0" err="1">
                <a:latin typeface="Georgia" pitchFamily="18" charset="0"/>
              </a:rPr>
              <a:t>Catecholamines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H:\General\SCAN-TRANSFER\Scan for duty doctors to be uploaded to PMO\stimuli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44824"/>
            <a:ext cx="8568952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oogle Shape;785;p63"/>
          <p:cNvGrpSpPr/>
          <p:nvPr/>
        </p:nvGrpSpPr>
        <p:grpSpPr>
          <a:xfrm>
            <a:off x="-30224" y="6021288"/>
            <a:ext cx="9174223" cy="763481"/>
            <a:chOff x="-1" y="-2"/>
            <a:chExt cx="12248970" cy="755701"/>
          </a:xfrm>
        </p:grpSpPr>
        <p:sp>
          <p:nvSpPr>
            <p:cNvPr id="6" name="Google Shape;786;p63"/>
            <p:cNvSpPr/>
            <p:nvPr/>
          </p:nvSpPr>
          <p:spPr>
            <a:xfrm>
              <a:off x="2797115" y="18571"/>
              <a:ext cx="9451854" cy="684194"/>
            </a:xfrm>
            <a:prstGeom prst="rect">
              <a:avLst/>
            </a:prstGeom>
            <a:solidFill>
              <a:srgbClr val="1F497D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Trebuchet MS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7" name="Google Shape;787;p63"/>
            <p:cNvSpPr/>
            <p:nvPr/>
          </p:nvSpPr>
          <p:spPr>
            <a:xfrm>
              <a:off x="58514" y="16860"/>
              <a:ext cx="2922819" cy="738839"/>
            </a:xfrm>
            <a:prstGeom prst="rect">
              <a:avLst/>
            </a:prstGeom>
            <a:solidFill>
              <a:srgbClr val="C0504D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Trebuchet MS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pic>
          <p:nvPicPr>
            <p:cNvPr id="8" name="Google Shape;788;p63" descr="image1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-1" y="-2"/>
              <a:ext cx="704327" cy="61387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" name="Google Shape;789;p63"/>
            <p:cNvSpPr txBox="1"/>
            <p:nvPr/>
          </p:nvSpPr>
          <p:spPr>
            <a:xfrm>
              <a:off x="680790" y="153865"/>
              <a:ext cx="2254326" cy="4648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spAutoFit/>
            </a:bodyPr>
            <a:lstStyle/>
            <a:p>
              <a:pPr marL="0" marR="0" lvl="0" indent="0" algn="ctr" rtl="0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Georgia"/>
                <a:buNone/>
              </a:pPr>
              <a:r>
                <a:rPr lang="en-US" sz="1000" b="0" i="0" u="none" strike="noStrike" cap="none" dirty="0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Al-</a:t>
              </a:r>
              <a:r>
                <a:rPr lang="en-US" sz="1000" b="0" i="0" u="none" strike="noStrike" cap="none" dirty="0" err="1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Farabi</a:t>
              </a:r>
              <a:r>
                <a:rPr lang="en-US" sz="1000" b="0" i="0" u="none" strike="noStrike" cap="none" dirty="0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 Kazakh National University</a:t>
              </a:r>
              <a:endParaRPr dirty="0"/>
            </a:p>
            <a:p>
              <a:pPr marL="0" marR="0" lvl="0" indent="0" algn="ctr" rtl="0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Georgia"/>
                <a:buNone/>
              </a:pPr>
              <a:r>
                <a:rPr lang="en-US" sz="1000" b="0" i="0" u="none" strike="noStrike" cap="none" dirty="0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Higher School of Medicine</a:t>
              </a: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3423586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948</TotalTime>
  <Words>4023</Words>
  <Application>Microsoft Office PowerPoint</Application>
  <PresentationFormat>On-screen Show (4:3)</PresentationFormat>
  <Paragraphs>392</Paragraphs>
  <Slides>50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5" baseType="lpstr">
      <vt:lpstr>Arial</vt:lpstr>
      <vt:lpstr>Georgia</vt:lpstr>
      <vt:lpstr>Merriweather Sans</vt:lpstr>
      <vt:lpstr>Trebuchet MS</vt:lpstr>
      <vt:lpstr>Clarity</vt:lpstr>
      <vt:lpstr>PowerPoint Presentation</vt:lpstr>
      <vt:lpstr>LEARNING OUTCOMES</vt:lpstr>
      <vt:lpstr>LEARNING OUTCOMES</vt:lpstr>
      <vt:lpstr>Hormone Receptors and Therapy</vt:lpstr>
      <vt:lpstr>Steroids and Thyroid Hormone</vt:lpstr>
      <vt:lpstr>Steroids and Thyroid Hormone</vt:lpstr>
      <vt:lpstr>Peptides and Catecholamines</vt:lpstr>
      <vt:lpstr>Peptides and Catecholamines</vt:lpstr>
      <vt:lpstr>Peptides and Catecholamines</vt:lpstr>
      <vt:lpstr>Signal Amplification</vt:lpstr>
      <vt:lpstr>Modulation of Target-Cell Sensitivity</vt:lpstr>
      <vt:lpstr>Modulation of Target-Cell Sensitivity</vt:lpstr>
      <vt:lpstr>Modulation of Target-Cell Sensitivity</vt:lpstr>
      <vt:lpstr>Hormone Clearance</vt:lpstr>
      <vt:lpstr>Antagonistic Effects of Insulin and Glucagon on the Liver.</vt:lpstr>
      <vt:lpstr>Antagonistic Effects of Insulin and Glucagon on the Liver.</vt:lpstr>
      <vt:lpstr>Questionnaires </vt:lpstr>
      <vt:lpstr>Endocrine Disorders </vt:lpstr>
      <vt:lpstr>Excessive cortisol secretion</vt:lpstr>
      <vt:lpstr>Hyposecretion and Hypersecretion</vt:lpstr>
      <vt:lpstr> </vt:lpstr>
      <vt:lpstr>Pituitary Disorders</vt:lpstr>
      <vt:lpstr>Acromegaly</vt:lpstr>
      <vt:lpstr>Thyroid and Parathyroid Disorders</vt:lpstr>
      <vt:lpstr>Thyroid and Parathyroid Disorders</vt:lpstr>
      <vt:lpstr>Endemic Goiter.</vt:lpstr>
      <vt:lpstr>Adrenal Disorders</vt:lpstr>
      <vt:lpstr>Cushing Syndrome</vt:lpstr>
      <vt:lpstr>PowerPoint Presentation</vt:lpstr>
      <vt:lpstr>PowerPoint Presentation</vt:lpstr>
      <vt:lpstr>Adrenogenital syndrome (AGS),</vt:lpstr>
      <vt:lpstr>Diabetes Mellitus</vt:lpstr>
      <vt:lpstr>Diabetes Mellitus</vt:lpstr>
      <vt:lpstr>Why glycosuria and polyuria occur?</vt:lpstr>
      <vt:lpstr>Types and Treatment</vt:lpstr>
      <vt:lpstr>Diabetes Mellitus </vt:lpstr>
      <vt:lpstr>Type 1 diabetes mellitus</vt:lpstr>
      <vt:lpstr>PowerPoint Presentation</vt:lpstr>
      <vt:lpstr>Type 2 diabetes mellitus</vt:lpstr>
      <vt:lpstr>PowerPoint Presentation</vt:lpstr>
      <vt:lpstr>Diabetes Mellitus type 2</vt:lpstr>
      <vt:lpstr>PowerPoint Presentation</vt:lpstr>
      <vt:lpstr>Pathogenesis</vt:lpstr>
      <vt:lpstr>Diabetes Pathogenesis</vt:lpstr>
      <vt:lpstr>Ketonuria</vt:lpstr>
      <vt:lpstr>Ketonuria</vt:lpstr>
      <vt:lpstr>Two of the common complications</vt:lpstr>
      <vt:lpstr>Diabetic neuropathy</vt:lpstr>
      <vt:lpstr>PowerPoint Presentation</vt:lpstr>
      <vt:lpstr>Answer the following questions to test your understanding of the preceding section: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Гульжан</dc:creator>
  <cp:lastModifiedBy>Mustafa Aday</cp:lastModifiedBy>
  <cp:revision>65</cp:revision>
  <dcterms:modified xsi:type="dcterms:W3CDTF">2020-09-28T02:41:09Z</dcterms:modified>
</cp:coreProperties>
</file>